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7" r:id="rId2"/>
    <p:sldId id="279" r:id="rId3"/>
    <p:sldId id="280" r:id="rId4"/>
    <p:sldId id="436" r:id="rId5"/>
    <p:sldId id="278" r:id="rId6"/>
    <p:sldId id="380" r:id="rId7"/>
    <p:sldId id="402" r:id="rId8"/>
    <p:sldId id="403" r:id="rId9"/>
    <p:sldId id="404" r:id="rId10"/>
    <p:sldId id="405" r:id="rId11"/>
    <p:sldId id="409" r:id="rId12"/>
    <p:sldId id="397" r:id="rId13"/>
    <p:sldId id="437" r:id="rId14"/>
    <p:sldId id="398" r:id="rId15"/>
    <p:sldId id="399" r:id="rId16"/>
    <p:sldId id="400" r:id="rId17"/>
    <p:sldId id="401" r:id="rId18"/>
    <p:sldId id="413" r:id="rId19"/>
    <p:sldId id="414" r:id="rId20"/>
    <p:sldId id="410" r:id="rId21"/>
    <p:sldId id="281" r:id="rId22"/>
    <p:sldId id="282" r:id="rId23"/>
    <p:sldId id="283" r:id="rId24"/>
    <p:sldId id="381" r:id="rId25"/>
    <p:sldId id="415" r:id="rId26"/>
    <p:sldId id="411" r:id="rId27"/>
    <p:sldId id="443" r:id="rId28"/>
    <p:sldId id="444" r:id="rId29"/>
    <p:sldId id="447" r:id="rId30"/>
    <p:sldId id="446" r:id="rId31"/>
    <p:sldId id="382" r:id="rId32"/>
    <p:sldId id="383" r:id="rId33"/>
    <p:sldId id="393" r:id="rId34"/>
    <p:sldId id="384" r:id="rId35"/>
    <p:sldId id="385" r:id="rId36"/>
    <p:sldId id="386" r:id="rId37"/>
    <p:sldId id="387" r:id="rId38"/>
    <p:sldId id="388" r:id="rId39"/>
    <p:sldId id="389" r:id="rId40"/>
    <p:sldId id="391" r:id="rId41"/>
    <p:sldId id="287" r:id="rId42"/>
    <p:sldId id="426" r:id="rId43"/>
    <p:sldId id="425" r:id="rId44"/>
    <p:sldId id="438" r:id="rId45"/>
    <p:sldId id="448" r:id="rId46"/>
    <p:sldId id="449" r:id="rId47"/>
    <p:sldId id="450" r:id="rId48"/>
    <p:sldId id="439" r:id="rId49"/>
    <p:sldId id="440" r:id="rId50"/>
    <p:sldId id="451" r:id="rId51"/>
    <p:sldId id="441" r:id="rId52"/>
    <p:sldId id="445" r:id="rId53"/>
    <p:sldId id="355" r:id="rId5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79" d="100"/>
          <a:sy n="79" d="100"/>
        </p:scale>
        <p:origin x="4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87403-B87B-4023-B20A-CE0A41564B9D}" type="datetimeFigureOut">
              <a:rPr lang="it-IT" smtClean="0"/>
              <a:t>02/05/2023</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A0CC04-83DF-4C41-933B-22F400355C17}" type="slidenum">
              <a:rPr lang="it-IT" smtClean="0"/>
              <a:t>‹#›</a:t>
            </a:fld>
            <a:endParaRPr lang="it-IT"/>
          </a:p>
        </p:txBody>
      </p:sp>
    </p:spTree>
    <p:extLst>
      <p:ext uri="{BB962C8B-B14F-4D97-AF65-F5344CB8AC3E}">
        <p14:creationId xmlns:p14="http://schemas.microsoft.com/office/powerpoint/2010/main" val="1716367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8FA89985-3EB4-4DD4-A1FC-4A5D9E470F3C}" type="slidenum">
              <a:rPr lang="it-IT" smtClean="0"/>
              <a:t>13</a:t>
            </a:fld>
            <a:endParaRPr lang="it-IT"/>
          </a:p>
        </p:txBody>
      </p:sp>
    </p:spTree>
    <p:extLst>
      <p:ext uri="{BB962C8B-B14F-4D97-AF65-F5344CB8AC3E}">
        <p14:creationId xmlns:p14="http://schemas.microsoft.com/office/powerpoint/2010/main" val="4210266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classico esempio di macchina a state è il</a:t>
            </a:r>
            <a:r>
              <a:rPr lang="it-IT" baseline="0" dirty="0"/>
              <a:t> TAP Controller del JTAG  in cui lo stato viene determinato unicamente dal segnale TMS</a:t>
            </a:r>
            <a:endParaRPr lang="it-IT" dirty="0"/>
          </a:p>
        </p:txBody>
      </p:sp>
      <p:sp>
        <p:nvSpPr>
          <p:cNvPr id="4" name="Segnaposto numero diapositiva 3"/>
          <p:cNvSpPr>
            <a:spLocks noGrp="1"/>
          </p:cNvSpPr>
          <p:nvPr>
            <p:ph type="sldNum" sz="quarter" idx="10"/>
          </p:nvPr>
        </p:nvSpPr>
        <p:spPr/>
        <p:txBody>
          <a:bodyPr/>
          <a:lstStyle/>
          <a:p>
            <a:fld id="{267184D7-C7FD-4A11-9AF7-C5923AC92CA0}" type="slidenum">
              <a:rPr lang="en-GB" smtClean="0"/>
              <a:t>35</a:t>
            </a:fld>
            <a:endParaRPr lang="en-GB"/>
          </a:p>
        </p:txBody>
      </p:sp>
    </p:spTree>
    <p:extLst>
      <p:ext uri="{BB962C8B-B14F-4D97-AF65-F5344CB8AC3E}">
        <p14:creationId xmlns:p14="http://schemas.microsoft.com/office/powerpoint/2010/main" val="3781862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Esempi</a:t>
            </a:r>
            <a:r>
              <a:rPr lang="it-IT" baseline="0" dirty="0"/>
              <a:t> un po’ più complessi possono essere per esempio un ottimo I2C controller.</a:t>
            </a:r>
            <a:br>
              <a:rPr lang="it-IT" baseline="0" dirty="0"/>
            </a:br>
            <a:r>
              <a:rPr lang="it-IT" baseline="0" dirty="0"/>
              <a:t>Potremmo stare qui ore a trovare moltissimi esempi di applicazioni di FSM</a:t>
            </a:r>
          </a:p>
          <a:p>
            <a:endParaRPr lang="it-IT" dirty="0"/>
          </a:p>
        </p:txBody>
      </p:sp>
      <p:sp>
        <p:nvSpPr>
          <p:cNvPr id="4" name="Segnaposto numero diapositiva 3"/>
          <p:cNvSpPr>
            <a:spLocks noGrp="1"/>
          </p:cNvSpPr>
          <p:nvPr>
            <p:ph type="sldNum" sz="quarter" idx="10"/>
          </p:nvPr>
        </p:nvSpPr>
        <p:spPr/>
        <p:txBody>
          <a:bodyPr/>
          <a:lstStyle/>
          <a:p>
            <a:fld id="{267184D7-C7FD-4A11-9AF7-C5923AC92CA0}" type="slidenum">
              <a:rPr lang="en-GB" smtClean="0"/>
              <a:t>36</a:t>
            </a:fld>
            <a:endParaRPr lang="en-GB"/>
          </a:p>
        </p:txBody>
      </p:sp>
    </p:spTree>
    <p:extLst>
      <p:ext uri="{BB962C8B-B14F-4D97-AF65-F5344CB8AC3E}">
        <p14:creationId xmlns:p14="http://schemas.microsoft.com/office/powerpoint/2010/main" val="3970103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un po’ la teoria e cerchiamo di formalizzare</a:t>
            </a:r>
            <a:r>
              <a:rPr lang="it-IT" baseline="0" dirty="0"/>
              <a:t> qualche concetto.</a:t>
            </a:r>
            <a:br>
              <a:rPr lang="it-IT" baseline="0" dirty="0"/>
            </a:br>
            <a:endParaRPr lang="it-IT" baseline="0" dirty="0"/>
          </a:p>
          <a:p>
            <a:r>
              <a:rPr lang="it-IT" dirty="0"/>
              <a:t>In questa slide potete vedere un</a:t>
            </a:r>
            <a:r>
              <a:rPr lang="it-IT" baseline="0" dirty="0"/>
              <a:t> diagramma di una tipica macchina FSM con codifica di tipo MOORE .</a:t>
            </a:r>
          </a:p>
          <a:p>
            <a:endParaRPr lang="it-IT" baseline="0" dirty="0"/>
          </a:p>
          <a:p>
            <a:pPr marL="228600" indent="-228600">
              <a:buAutoNum type="arabicParenR"/>
            </a:pPr>
            <a:r>
              <a:rPr lang="it-IT" baseline="0" dirty="0"/>
              <a:t>3 Blocchi principali di cui uno sequenziale e 2 combinatori</a:t>
            </a:r>
          </a:p>
          <a:p>
            <a:pPr marL="228600" indent="-228600">
              <a:buAutoNum type="arabicParenR"/>
            </a:pPr>
            <a:r>
              <a:rPr lang="it-IT" baseline="0" dirty="0"/>
              <a:t>NEXT STATE DECODER è un blocco combinatorio che usa gli input e il </a:t>
            </a:r>
            <a:r>
              <a:rPr lang="it-IT" baseline="0" dirty="0" err="1"/>
              <a:t>present</a:t>
            </a:r>
            <a:r>
              <a:rPr lang="it-IT" baseline="0" dirty="0"/>
              <a:t> state della FSM per decidere quale sarà il prossimo state e con queste informazioni va poi a stimolare il blocco successivo</a:t>
            </a:r>
          </a:p>
          <a:p>
            <a:pPr marL="228600" indent="-228600">
              <a:buAutoNum type="arabicParenR"/>
            </a:pPr>
            <a:r>
              <a:rPr lang="it-IT" baseline="0" dirty="0" err="1"/>
              <a:t>Iln</a:t>
            </a:r>
            <a:r>
              <a:rPr lang="it-IT" baseline="0" dirty="0"/>
              <a:t> </a:t>
            </a:r>
            <a:r>
              <a:rPr lang="it-IT" baseline="0" dirty="0" err="1"/>
              <a:t>nextstate</a:t>
            </a:r>
            <a:r>
              <a:rPr lang="it-IT" baseline="0" dirty="0"/>
              <a:t> diventa il </a:t>
            </a:r>
            <a:r>
              <a:rPr lang="it-IT" baseline="0" dirty="0" err="1"/>
              <a:t>present</a:t>
            </a:r>
            <a:r>
              <a:rPr lang="it-IT" baseline="0" dirty="0"/>
              <a:t> state non appena il clock va ad impulsare gli state </a:t>
            </a:r>
            <a:r>
              <a:rPr lang="it-IT" baseline="0" dirty="0" err="1"/>
              <a:t>registers</a:t>
            </a:r>
            <a:endParaRPr lang="it-IT" baseline="0" dirty="0"/>
          </a:p>
          <a:p>
            <a:pPr marL="228600" indent="-228600">
              <a:buAutoNum type="arabicParenR"/>
            </a:pPr>
            <a:r>
              <a:rPr lang="it-IT" baseline="0" dirty="0"/>
              <a:t>Il </a:t>
            </a:r>
            <a:r>
              <a:rPr lang="it-IT" baseline="0" dirty="0" err="1"/>
              <a:t>present</a:t>
            </a:r>
            <a:r>
              <a:rPr lang="it-IT" baseline="0" dirty="0"/>
              <a:t> state poi va a pilotare sia il </a:t>
            </a:r>
            <a:r>
              <a:rPr lang="it-IT" baseline="0" dirty="0" err="1"/>
              <a:t>next</a:t>
            </a:r>
            <a:r>
              <a:rPr lang="it-IT" baseline="0" dirty="0"/>
              <a:t> state decoder che l’output decoder per la generazione e del </a:t>
            </a:r>
            <a:r>
              <a:rPr lang="it-IT" baseline="0" dirty="0" err="1"/>
              <a:t>nextstate</a:t>
            </a:r>
            <a:r>
              <a:rPr lang="it-IT" baseline="0" dirty="0"/>
              <a:t> che degli output</a:t>
            </a:r>
          </a:p>
          <a:p>
            <a:pPr marL="228600" indent="-228600">
              <a:buAutoNum type="arabicParenR"/>
            </a:pPr>
            <a:endParaRPr lang="it-IT" baseline="0" dirty="0"/>
          </a:p>
          <a:p>
            <a:pPr marL="228600" indent="-228600">
              <a:buAutoNum type="arabicParenR"/>
            </a:pPr>
            <a:endParaRPr lang="it-IT" baseline="0" dirty="0"/>
          </a:p>
          <a:p>
            <a:pPr marL="228600" indent="-228600">
              <a:buAutoNum type="arabicParenR"/>
            </a:pPr>
            <a:endParaRPr lang="it-IT" baseline="0" dirty="0"/>
          </a:p>
          <a:p>
            <a:pPr marL="228600" indent="-228600">
              <a:buAutoNum type="arabicParenR"/>
            </a:pPr>
            <a:r>
              <a:rPr lang="it-IT" baseline="0" dirty="0"/>
              <a:t>QUELLO CHE VEDETE, come è scritto è una macchina di tipo MOORE perché le uscite dipendono unicamente dal PS e non dagli input in ingresso. Manca la freccia</a:t>
            </a:r>
          </a:p>
          <a:p>
            <a:pPr marL="228600" indent="-228600">
              <a:buAutoNum type="arabicParenR"/>
            </a:pPr>
            <a:endParaRPr lang="it-IT" dirty="0"/>
          </a:p>
          <a:p>
            <a:pPr marL="228600" indent="-228600">
              <a:buAutoNum type="arabicParenR"/>
            </a:pPr>
            <a:endParaRPr lang="it-IT" dirty="0"/>
          </a:p>
          <a:p>
            <a:pPr marL="228600" indent="-228600">
              <a:buAutoNum type="arabicParenR"/>
            </a:pPr>
            <a:r>
              <a:rPr lang="it-IT" dirty="0"/>
              <a:t>VEDIAMO ora qualche esempio</a:t>
            </a:r>
          </a:p>
          <a:p>
            <a:pPr marL="228600" indent="-228600">
              <a:buAutoNum type="arabicParenR"/>
            </a:pPr>
            <a:endParaRPr lang="it-IT" dirty="0"/>
          </a:p>
        </p:txBody>
      </p:sp>
      <p:sp>
        <p:nvSpPr>
          <p:cNvPr id="4" name="Segnaposto numero diapositiva 3"/>
          <p:cNvSpPr>
            <a:spLocks noGrp="1"/>
          </p:cNvSpPr>
          <p:nvPr>
            <p:ph type="sldNum" sz="quarter" idx="10"/>
          </p:nvPr>
        </p:nvSpPr>
        <p:spPr/>
        <p:txBody>
          <a:bodyPr/>
          <a:lstStyle/>
          <a:p>
            <a:fld id="{267184D7-C7FD-4A11-9AF7-C5923AC92CA0}" type="slidenum">
              <a:rPr lang="en-GB" smtClean="0"/>
              <a:t>37</a:t>
            </a:fld>
            <a:endParaRPr lang="en-GB"/>
          </a:p>
        </p:txBody>
      </p:sp>
    </p:spTree>
    <p:extLst>
      <p:ext uri="{BB962C8B-B14F-4D97-AF65-F5344CB8AC3E}">
        <p14:creationId xmlns:p14="http://schemas.microsoft.com/office/powerpoint/2010/main" val="1735334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479425" y="1279525"/>
            <a:ext cx="6140450" cy="3454400"/>
          </a:xfrm>
          <a:prstGeom prst="rect">
            <a:avLst/>
          </a:prstGeom>
          <a:noFill/>
          <a:ln w="12700">
            <a:solidFill>
              <a:prstClr val="black"/>
            </a:solidFill>
          </a:ln>
        </p:spPr>
      </p:sp>
      <p:sp>
        <p:nvSpPr>
          <p:cNvPr id="3" name="Segnaposto note 2"/>
          <p:cNvSpPr>
            <a:spLocks noGrp="1"/>
          </p:cNvSpPr>
          <p:nvPr>
            <p:ph type="body" idx="1"/>
          </p:nvPr>
        </p:nvSpPr>
        <p:spPr/>
        <p:txBody>
          <a:bodyPr/>
          <a:lstStyle/>
          <a:p>
            <a:r>
              <a:rPr lang="it-IT" dirty="0"/>
              <a:t>Nel mondo</a:t>
            </a:r>
            <a:r>
              <a:rPr lang="it-IT" baseline="0" dirty="0"/>
              <a:t> </a:t>
            </a:r>
            <a:r>
              <a:rPr lang="it-IT" baseline="0" dirty="0" err="1"/>
              <a:t>Xilinx</a:t>
            </a:r>
            <a:r>
              <a:rPr lang="it-IT" baseline="0" dirty="0"/>
              <a:t> tutte le volte che volete implementare una FSM c’è la possibilità di scegliere un </a:t>
            </a:r>
            <a:r>
              <a:rPr lang="it-IT" baseline="0" dirty="0" err="1"/>
              <a:t>template</a:t>
            </a:r>
            <a:r>
              <a:rPr lang="it-IT" baseline="0" dirty="0"/>
              <a:t> o di tipo </a:t>
            </a:r>
            <a:r>
              <a:rPr lang="it-IT" baseline="0" dirty="0" err="1"/>
              <a:t>moore</a:t>
            </a:r>
            <a:r>
              <a:rPr lang="it-IT" baseline="0" dirty="0"/>
              <a:t> o di tipo </a:t>
            </a:r>
            <a:r>
              <a:rPr lang="it-IT" baseline="0" dirty="0" err="1"/>
              <a:t>mealy</a:t>
            </a:r>
            <a:r>
              <a:rPr lang="it-IT" baseline="0" dirty="0"/>
              <a:t>. </a:t>
            </a:r>
          </a:p>
          <a:p>
            <a:r>
              <a:rPr lang="it-IT" baseline="0" dirty="0"/>
              <a:t>Lo troverete diviso nei tre processi classici mostrati nella slide precedente.</a:t>
            </a:r>
          </a:p>
          <a:p>
            <a:endParaRPr lang="it-IT" dirty="0"/>
          </a:p>
        </p:txBody>
      </p:sp>
      <p:sp>
        <p:nvSpPr>
          <p:cNvPr id="4" name="Segnaposto numero diapositiva 3"/>
          <p:cNvSpPr>
            <a:spLocks noGrp="1"/>
          </p:cNvSpPr>
          <p:nvPr>
            <p:ph type="sldNum" sz="quarter" idx="10"/>
          </p:nvPr>
        </p:nvSpPr>
        <p:spPr/>
        <p:txBody>
          <a:bodyPr/>
          <a:lstStyle/>
          <a:p>
            <a:fld id="{8FA89985-3EB4-4DD4-A1FC-4A5D9E470F3C}" type="slidenum">
              <a:rPr lang="it-IT" smtClean="0"/>
              <a:t>38</a:t>
            </a:fld>
            <a:endParaRPr lang="it-IT"/>
          </a:p>
        </p:txBody>
      </p:sp>
    </p:spTree>
    <p:extLst>
      <p:ext uri="{BB962C8B-B14F-4D97-AF65-F5344CB8AC3E}">
        <p14:creationId xmlns:p14="http://schemas.microsoft.com/office/powerpoint/2010/main" val="3827610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479425" y="1279525"/>
            <a:ext cx="6140450" cy="3454400"/>
          </a:xfrm>
          <a:prstGeom prst="rect">
            <a:avLst/>
          </a:prstGeom>
          <a:noFill/>
          <a:ln w="12700">
            <a:solidFill>
              <a:prstClr val="black"/>
            </a:solidFill>
          </a:ln>
        </p:spPr>
      </p:sp>
      <p:sp>
        <p:nvSpPr>
          <p:cNvPr id="3" name="Segnaposto note 2"/>
          <p:cNvSpPr>
            <a:spLocks noGrp="1"/>
          </p:cNvSpPr>
          <p:nvPr>
            <p:ph type="body" idx="1"/>
          </p:nvPr>
        </p:nvSpPr>
        <p:spPr/>
        <p:txBody>
          <a:bodyPr/>
          <a:lstStyle/>
          <a:p>
            <a:r>
              <a:rPr lang="it-IT" dirty="0"/>
              <a:t>Nel mondo</a:t>
            </a:r>
            <a:r>
              <a:rPr lang="it-IT" baseline="0" dirty="0"/>
              <a:t> </a:t>
            </a:r>
            <a:r>
              <a:rPr lang="it-IT" baseline="0" dirty="0" err="1"/>
              <a:t>Xilinx</a:t>
            </a:r>
            <a:r>
              <a:rPr lang="it-IT" baseline="0" dirty="0"/>
              <a:t> tutte le volte che volete implementare una FSM c’è la possibilità di scegliere un </a:t>
            </a:r>
            <a:r>
              <a:rPr lang="it-IT" baseline="0" dirty="0" err="1"/>
              <a:t>template</a:t>
            </a:r>
            <a:r>
              <a:rPr lang="it-IT" baseline="0" dirty="0"/>
              <a:t> o di tipo </a:t>
            </a:r>
            <a:r>
              <a:rPr lang="it-IT" baseline="0" dirty="0" err="1"/>
              <a:t>moore</a:t>
            </a:r>
            <a:r>
              <a:rPr lang="it-IT" baseline="0" dirty="0"/>
              <a:t> o di tipo </a:t>
            </a:r>
            <a:r>
              <a:rPr lang="it-IT" baseline="0" dirty="0" err="1"/>
              <a:t>mealy</a:t>
            </a:r>
            <a:r>
              <a:rPr lang="it-IT" baseline="0" dirty="0"/>
              <a:t>. </a:t>
            </a:r>
          </a:p>
          <a:p>
            <a:r>
              <a:rPr lang="it-IT" baseline="0" dirty="0"/>
              <a:t>Lo troverete diviso nei tre processi classici mostrati nella slide precedente.</a:t>
            </a:r>
          </a:p>
          <a:p>
            <a:endParaRPr lang="it-IT" dirty="0"/>
          </a:p>
        </p:txBody>
      </p:sp>
      <p:sp>
        <p:nvSpPr>
          <p:cNvPr id="4" name="Segnaposto numero diapositiva 3"/>
          <p:cNvSpPr>
            <a:spLocks noGrp="1"/>
          </p:cNvSpPr>
          <p:nvPr>
            <p:ph type="sldNum" sz="quarter" idx="10"/>
          </p:nvPr>
        </p:nvSpPr>
        <p:spPr/>
        <p:txBody>
          <a:bodyPr/>
          <a:lstStyle/>
          <a:p>
            <a:fld id="{8FA89985-3EB4-4DD4-A1FC-4A5D9E470F3C}" type="slidenum">
              <a:rPr lang="it-IT" smtClean="0"/>
              <a:t>39</a:t>
            </a:fld>
            <a:endParaRPr lang="it-IT"/>
          </a:p>
        </p:txBody>
      </p:sp>
    </p:spTree>
    <p:extLst>
      <p:ext uri="{BB962C8B-B14F-4D97-AF65-F5344CB8AC3E}">
        <p14:creationId xmlns:p14="http://schemas.microsoft.com/office/powerpoint/2010/main" val="1993477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err="1"/>
              <a:t>Proviamo</a:t>
            </a:r>
            <a:r>
              <a:rPr lang="en-GB" dirty="0"/>
              <a:t> ad </a:t>
            </a:r>
            <a:r>
              <a:rPr lang="en-GB" dirty="0" err="1"/>
              <a:t>implementare</a:t>
            </a:r>
            <a:r>
              <a:rPr lang="en-GB" baseline="0" dirty="0"/>
              <a:t> la nostra prima FSM</a:t>
            </a:r>
          </a:p>
          <a:p>
            <a:pPr marL="228600" indent="-228600">
              <a:buAutoNum type="arabicParenR"/>
            </a:pPr>
            <a:r>
              <a:rPr lang="en-GB" baseline="0" dirty="0"/>
              <a:t>Un </a:t>
            </a:r>
            <a:r>
              <a:rPr lang="en-GB" baseline="0" dirty="0" err="1"/>
              <a:t>contatore</a:t>
            </a:r>
            <a:r>
              <a:rPr lang="en-GB" baseline="0" dirty="0"/>
              <a:t> </a:t>
            </a:r>
            <a:r>
              <a:rPr lang="en-GB" baseline="0" dirty="0" err="1"/>
              <a:t>circolare</a:t>
            </a:r>
            <a:r>
              <a:rPr lang="en-GB" baseline="0" dirty="0"/>
              <a:t> a 2 bit </a:t>
            </a:r>
            <a:r>
              <a:rPr lang="en-GB" baseline="0" dirty="0" err="1"/>
              <a:t>che</a:t>
            </a:r>
            <a:r>
              <a:rPr lang="en-GB" baseline="0" dirty="0"/>
              <a:t> </a:t>
            </a:r>
            <a:r>
              <a:rPr lang="en-GB" baseline="0" dirty="0" err="1"/>
              <a:t>pero</a:t>
            </a:r>
            <a:r>
              <a:rPr lang="en-GB" baseline="0" dirty="0"/>
              <a:t>’ segue un </a:t>
            </a:r>
            <a:r>
              <a:rPr lang="en-GB" baseline="0" dirty="0" err="1"/>
              <a:t>percorso</a:t>
            </a:r>
            <a:r>
              <a:rPr lang="en-GB" baseline="0" dirty="0"/>
              <a:t> un </a:t>
            </a:r>
            <a:r>
              <a:rPr lang="en-GB" baseline="0" dirty="0" err="1"/>
              <a:t>po</a:t>
            </a:r>
            <a:r>
              <a:rPr lang="en-GB" baseline="0" dirty="0"/>
              <a:t>’ </a:t>
            </a:r>
            <a:r>
              <a:rPr lang="en-GB" baseline="0" dirty="0" err="1"/>
              <a:t>strano</a:t>
            </a:r>
            <a:endParaRPr lang="en-GB" baseline="0" dirty="0"/>
          </a:p>
          <a:p>
            <a:pPr marL="228600" indent="-228600">
              <a:buAutoNum type="arabicParenR"/>
            </a:pPr>
            <a:r>
              <a:rPr lang="en-GB" baseline="0" dirty="0" err="1"/>
              <a:t>Nessun</a:t>
            </a:r>
            <a:r>
              <a:rPr lang="en-GB" baseline="0" dirty="0"/>
              <a:t> input </a:t>
            </a:r>
            <a:r>
              <a:rPr lang="en-GB" baseline="0" dirty="0" err="1"/>
              <a:t>necessario</a:t>
            </a:r>
            <a:r>
              <a:rPr lang="en-GB" baseline="0" dirty="0"/>
              <a:t> e </a:t>
            </a:r>
            <a:r>
              <a:rPr lang="en-GB" baseline="0" dirty="0" err="1"/>
              <a:t>gli</a:t>
            </a:r>
            <a:r>
              <a:rPr lang="en-GB" baseline="0" dirty="0"/>
              <a:t> output </a:t>
            </a:r>
            <a:r>
              <a:rPr lang="en-GB" baseline="0" dirty="0" err="1"/>
              <a:t>sono</a:t>
            </a:r>
            <a:r>
              <a:rPr lang="en-GB" baseline="0" dirty="0"/>
              <a:t> </a:t>
            </a:r>
            <a:r>
              <a:rPr lang="en-GB" baseline="0" dirty="0" err="1"/>
              <a:t>determinati</a:t>
            </a:r>
            <a:r>
              <a:rPr lang="en-GB" baseline="0" dirty="0"/>
              <a:t> </a:t>
            </a:r>
            <a:r>
              <a:rPr lang="en-GB" baseline="0" dirty="0" err="1"/>
              <a:t>unicamente</a:t>
            </a:r>
            <a:r>
              <a:rPr lang="en-GB" baseline="0" dirty="0"/>
              <a:t> </a:t>
            </a:r>
            <a:r>
              <a:rPr lang="en-GB" baseline="0" dirty="0" err="1"/>
              <a:t>dallo</a:t>
            </a:r>
            <a:r>
              <a:rPr lang="en-GB" baseline="0" dirty="0"/>
              <a:t> </a:t>
            </a:r>
            <a:r>
              <a:rPr lang="en-GB" baseline="0" dirty="0" err="1"/>
              <a:t>stato</a:t>
            </a:r>
            <a:endParaRPr lang="en-GB" dirty="0"/>
          </a:p>
        </p:txBody>
      </p:sp>
      <p:sp>
        <p:nvSpPr>
          <p:cNvPr id="4" name="Segnaposto numero diapositiva 3"/>
          <p:cNvSpPr>
            <a:spLocks noGrp="1"/>
          </p:cNvSpPr>
          <p:nvPr>
            <p:ph type="sldNum" sz="quarter" idx="10"/>
          </p:nvPr>
        </p:nvSpPr>
        <p:spPr/>
        <p:txBody>
          <a:bodyPr/>
          <a:lstStyle/>
          <a:p>
            <a:fld id="{7D25EA17-B2DE-4EAF-B412-1EC10727DFB7}" type="slidenum">
              <a:rPr lang="en-GB" smtClean="0"/>
              <a:t>41</a:t>
            </a:fld>
            <a:endParaRPr lang="en-GB"/>
          </a:p>
        </p:txBody>
      </p:sp>
    </p:spTree>
    <p:extLst>
      <p:ext uri="{BB962C8B-B14F-4D97-AF65-F5344CB8AC3E}">
        <p14:creationId xmlns:p14="http://schemas.microsoft.com/office/powerpoint/2010/main" val="2115878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Che cos'è?  </a:t>
            </a:r>
            <a:r>
              <a:rPr lang="it-IT" dirty="0" err="1"/>
              <a:t>Logic</a:t>
            </a:r>
            <a:r>
              <a:rPr lang="it-IT" dirty="0"/>
              <a:t> Analyzer</a:t>
            </a:r>
          </a:p>
          <a:p>
            <a:r>
              <a:rPr lang="it-IT" dirty="0"/>
              <a:t>Essenzialmente dentro alle FPGA sono presenti memorie distribuite o a blocchi chiamate BRAM e queste vengono sfruttate</a:t>
            </a:r>
            <a:r>
              <a:rPr lang="it-IT" baseline="0" dirty="0"/>
              <a:t> per fare il </a:t>
            </a:r>
            <a:r>
              <a:rPr lang="it-IT" baseline="0" dirty="0" err="1"/>
              <a:t>dump</a:t>
            </a:r>
            <a:r>
              <a:rPr lang="it-IT" baseline="0" dirty="0"/>
              <a:t> dei segnali durante il </a:t>
            </a:r>
            <a:r>
              <a:rPr lang="it-IT" baseline="0" dirty="0" err="1"/>
              <a:t>runtime</a:t>
            </a:r>
            <a:r>
              <a:rPr lang="it-IT" baseline="0" dirty="0"/>
              <a:t>. ICON e ILA e VIO sono dei blocchi configurabili, </a:t>
            </a:r>
            <a:r>
              <a:rPr lang="it-IT" baseline="0" dirty="0" err="1"/>
              <a:t>black</a:t>
            </a:r>
            <a:r>
              <a:rPr lang="it-IT" baseline="0" dirty="0"/>
              <a:t> box, che svolgono precise funzioni. In tutte le famiglie di FPGA esistono questi blocchi configurabili. Alcuni sono a pagamento, altri no. </a:t>
            </a:r>
            <a:br>
              <a:rPr lang="it-IT" baseline="0" dirty="0"/>
            </a:br>
            <a:endParaRPr lang="it-IT" baseline="0" dirty="0"/>
          </a:p>
          <a:p>
            <a:r>
              <a:rPr lang="it-IT" baseline="0" dirty="0"/>
              <a:t>ICON ha il compito di collegare la </a:t>
            </a:r>
            <a:r>
              <a:rPr lang="it-IT" baseline="0" dirty="0" err="1"/>
              <a:t>chain</a:t>
            </a:r>
            <a:r>
              <a:rPr lang="it-IT" baseline="0" dirty="0"/>
              <a:t> </a:t>
            </a:r>
            <a:r>
              <a:rPr lang="it-IT" baseline="0" dirty="0" err="1"/>
              <a:t>Jtag</a:t>
            </a:r>
            <a:r>
              <a:rPr lang="it-IT" baseline="0" dirty="0"/>
              <a:t> proveniente dal PC agli altri </a:t>
            </a:r>
            <a:r>
              <a:rPr lang="it-IT" baseline="0" dirty="0" err="1"/>
              <a:t>cores</a:t>
            </a:r>
            <a:r>
              <a:rPr lang="it-IT" baseline="0" dirty="0"/>
              <a:t>.</a:t>
            </a:r>
            <a:endParaRPr lang="it-IT" dirty="0"/>
          </a:p>
        </p:txBody>
      </p:sp>
      <p:sp>
        <p:nvSpPr>
          <p:cNvPr id="4" name="Segnaposto numero diapositiva 3"/>
          <p:cNvSpPr>
            <a:spLocks noGrp="1"/>
          </p:cNvSpPr>
          <p:nvPr>
            <p:ph type="sldNum" sz="quarter" idx="10"/>
          </p:nvPr>
        </p:nvSpPr>
        <p:spPr/>
        <p:txBody>
          <a:bodyPr/>
          <a:lstStyle/>
          <a:p>
            <a:fld id="{8FA89985-3EB4-4DD4-A1FC-4A5D9E470F3C}" type="slidenum">
              <a:rPr lang="it-IT" smtClean="0"/>
              <a:t>14</a:t>
            </a:fld>
            <a:endParaRPr lang="it-IT"/>
          </a:p>
        </p:txBody>
      </p:sp>
    </p:spTree>
    <p:extLst>
      <p:ext uri="{BB962C8B-B14F-4D97-AF65-F5344CB8AC3E}">
        <p14:creationId xmlns:p14="http://schemas.microsoft.com/office/powerpoint/2010/main" val="3466252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 volessimo schematizzare</a:t>
            </a:r>
            <a:r>
              <a:rPr lang="it-IT" baseline="0" dirty="0"/>
              <a:t> un’ILA potremmo pensarla come una memoria in cui sempre e in continuo, durante il </a:t>
            </a:r>
            <a:r>
              <a:rPr lang="it-IT" baseline="0" dirty="0" err="1"/>
              <a:t>runtime</a:t>
            </a:r>
            <a:r>
              <a:rPr lang="it-IT" baseline="0" dirty="0"/>
              <a:t> scorrono i </a:t>
            </a:r>
            <a:r>
              <a:rPr lang="it-IT" baseline="0" dirty="0" err="1"/>
              <a:t>samples</a:t>
            </a:r>
            <a:r>
              <a:rPr lang="it-IT" baseline="0" dirty="0"/>
              <a:t> delle linee che voglio monitorare. Poi non appena viene raggiunta la condizione di trigger si blocca l’acquisizione e i dati vengono spediti a </a:t>
            </a:r>
            <a:r>
              <a:rPr lang="it-IT" baseline="0" dirty="0" err="1"/>
              <a:t>Chipscope</a:t>
            </a:r>
            <a:r>
              <a:rPr lang="it-IT" baseline="0" dirty="0"/>
              <a:t> </a:t>
            </a:r>
            <a:r>
              <a:rPr lang="it-IT" baseline="0" dirty="0" err="1"/>
              <a:t>Gui</a:t>
            </a:r>
            <a:r>
              <a:rPr lang="it-IT" baseline="0" dirty="0"/>
              <a:t>. Il dato viene campionato con la frequenza di clock che abbiamo deciso. Attenzione ai domini di clock differenti altrimenti compaiono fantasmi.</a:t>
            </a:r>
            <a:endParaRPr lang="it-IT" dirty="0"/>
          </a:p>
        </p:txBody>
      </p:sp>
      <p:sp>
        <p:nvSpPr>
          <p:cNvPr id="4" name="Segnaposto numero diapositiva 3"/>
          <p:cNvSpPr>
            <a:spLocks noGrp="1"/>
          </p:cNvSpPr>
          <p:nvPr>
            <p:ph type="sldNum" sz="quarter" idx="10"/>
          </p:nvPr>
        </p:nvSpPr>
        <p:spPr/>
        <p:txBody>
          <a:bodyPr/>
          <a:lstStyle/>
          <a:p>
            <a:fld id="{8FA89985-3EB4-4DD4-A1FC-4A5D9E470F3C}" type="slidenum">
              <a:rPr lang="it-IT" smtClean="0"/>
              <a:t>15</a:t>
            </a:fld>
            <a:endParaRPr lang="it-IT"/>
          </a:p>
        </p:txBody>
      </p:sp>
    </p:spTree>
    <p:extLst>
      <p:ext uri="{BB962C8B-B14F-4D97-AF65-F5344CB8AC3E}">
        <p14:creationId xmlns:p14="http://schemas.microsoft.com/office/powerpoint/2010/main" val="3198558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Ad un certo punto la condizione</a:t>
            </a:r>
            <a:r>
              <a:rPr lang="it-IT" baseline="0" dirty="0"/>
              <a:t> trigger è soddisfatta, e l’ILA viene stoppata e i dati trasferiti al PC. Si possono costruire le condizioni di trigger + svariate (&lt;&gt;, R, F e =)</a:t>
            </a:r>
            <a:endParaRPr lang="it-IT" dirty="0"/>
          </a:p>
        </p:txBody>
      </p:sp>
      <p:sp>
        <p:nvSpPr>
          <p:cNvPr id="4" name="Segnaposto numero diapositiva 3"/>
          <p:cNvSpPr>
            <a:spLocks noGrp="1"/>
          </p:cNvSpPr>
          <p:nvPr>
            <p:ph type="sldNum" sz="quarter" idx="10"/>
          </p:nvPr>
        </p:nvSpPr>
        <p:spPr/>
        <p:txBody>
          <a:bodyPr/>
          <a:lstStyle/>
          <a:p>
            <a:fld id="{8FA89985-3EB4-4DD4-A1FC-4A5D9E470F3C}" type="slidenum">
              <a:rPr lang="it-IT" smtClean="0"/>
              <a:t>16</a:t>
            </a:fld>
            <a:endParaRPr lang="it-IT"/>
          </a:p>
        </p:txBody>
      </p:sp>
    </p:spTree>
    <p:extLst>
      <p:ext uri="{BB962C8B-B14F-4D97-AF65-F5344CB8AC3E}">
        <p14:creationId xmlns:p14="http://schemas.microsoft.com/office/powerpoint/2010/main" val="1488242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Ecco come si presenta l’output di una ILA con la linea</a:t>
            </a:r>
            <a:r>
              <a:rPr lang="it-IT" baseline="0" dirty="0"/>
              <a:t> verticale rossa che indica il punto all’interno della sequenza di </a:t>
            </a:r>
            <a:r>
              <a:rPr lang="it-IT" baseline="0" dirty="0" err="1"/>
              <a:t>samples</a:t>
            </a:r>
            <a:r>
              <a:rPr lang="it-IT" baseline="0" dirty="0"/>
              <a:t> in cui è scattato il trigger definito </a:t>
            </a:r>
          </a:p>
          <a:p>
            <a:r>
              <a:rPr lang="it-IT" baseline="0" dirty="0"/>
              <a:t>QUALI SONO I SEGNALI CHE POSSO MONITORARE? TUTTI???? NO</a:t>
            </a:r>
            <a:endParaRPr lang="it-IT" dirty="0"/>
          </a:p>
        </p:txBody>
      </p:sp>
      <p:sp>
        <p:nvSpPr>
          <p:cNvPr id="4" name="Segnaposto numero diapositiva 3"/>
          <p:cNvSpPr>
            <a:spLocks noGrp="1"/>
          </p:cNvSpPr>
          <p:nvPr>
            <p:ph type="sldNum" sz="quarter" idx="10"/>
          </p:nvPr>
        </p:nvSpPr>
        <p:spPr/>
        <p:txBody>
          <a:bodyPr/>
          <a:lstStyle/>
          <a:p>
            <a:fld id="{8FA89985-3EB4-4DD4-A1FC-4A5D9E470F3C}" type="slidenum">
              <a:rPr lang="it-IT" smtClean="0"/>
              <a:t>17</a:t>
            </a:fld>
            <a:endParaRPr lang="it-IT"/>
          </a:p>
        </p:txBody>
      </p:sp>
    </p:spTree>
    <p:extLst>
      <p:ext uri="{BB962C8B-B14F-4D97-AF65-F5344CB8AC3E}">
        <p14:creationId xmlns:p14="http://schemas.microsoft.com/office/powerpoint/2010/main" val="2338454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Partiamo dalla</a:t>
            </a:r>
            <a:r>
              <a:rPr lang="it-IT" baseline="0" dirty="0"/>
              <a:t> definizione di FSM.  </a:t>
            </a:r>
          </a:p>
          <a:p>
            <a:endParaRPr lang="it-IT" baseline="0" dirty="0"/>
          </a:p>
          <a:p>
            <a:r>
              <a:rPr lang="it-IT" baseline="0" dirty="0"/>
              <a:t>E’ prettamente un concetto matematico, una rappresentazione che viene usata per la descrizione di algoritmi sequenziali in cui ogni stato intermedio è ben stabilito. Ad ogni stato è associato almeno un’uscita  e la transizione tra uno stato ed un altro è ben stabilita. Ogni passaggio tra uno stato e un altro è DETERMINISTICO. </a:t>
            </a:r>
            <a:endParaRPr lang="it-IT" dirty="0"/>
          </a:p>
        </p:txBody>
      </p:sp>
      <p:sp>
        <p:nvSpPr>
          <p:cNvPr id="4" name="Segnaposto numero diapositiva 3"/>
          <p:cNvSpPr>
            <a:spLocks noGrp="1"/>
          </p:cNvSpPr>
          <p:nvPr>
            <p:ph type="sldNum" sz="quarter" idx="10"/>
          </p:nvPr>
        </p:nvSpPr>
        <p:spPr/>
        <p:txBody>
          <a:bodyPr/>
          <a:lstStyle/>
          <a:p>
            <a:fld id="{267184D7-C7FD-4A11-9AF7-C5923AC92CA0}" type="slidenum">
              <a:rPr lang="en-GB" smtClean="0"/>
              <a:t>31</a:t>
            </a:fld>
            <a:endParaRPr lang="en-GB"/>
          </a:p>
        </p:txBody>
      </p:sp>
    </p:spTree>
    <p:extLst>
      <p:ext uri="{BB962C8B-B14F-4D97-AF65-F5344CB8AC3E}">
        <p14:creationId xmlns:p14="http://schemas.microsoft.com/office/powerpoint/2010/main" val="670207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descrizione</a:t>
            </a:r>
            <a:r>
              <a:rPr lang="it-IT" baseline="0" dirty="0"/>
              <a:t> semplice di algoritmi che possono essere + o meno complessi trae grande applicazione in campo digitale e a livello informatico. Classici esempi di FSM possono essere:</a:t>
            </a:r>
          </a:p>
          <a:p>
            <a:r>
              <a:rPr lang="it-IT" baseline="0" dirty="0"/>
              <a:t>1)</a:t>
            </a:r>
          </a:p>
          <a:p>
            <a:r>
              <a:rPr lang="it-IT" baseline="0" dirty="0"/>
              <a:t>2) Riconoscimento di sequenze di dati</a:t>
            </a:r>
          </a:p>
          <a:p>
            <a:r>
              <a:rPr lang="it-IT" baseline="0" dirty="0"/>
              <a:t>3)Formattazione di dati e spedizione</a:t>
            </a:r>
          </a:p>
          <a:p>
            <a:endParaRPr lang="it-IT" baseline="0" dirty="0"/>
          </a:p>
          <a:p>
            <a:r>
              <a:rPr lang="it-IT" baseline="0" dirty="0" err="1"/>
              <a:t>Qiuindi</a:t>
            </a:r>
            <a:r>
              <a:rPr lang="it-IT" baseline="0" dirty="0"/>
              <a:t> grandi utilizzo ad esempio nelle TELECOMUNICAZIONI</a:t>
            </a:r>
            <a:endParaRPr lang="it-IT" dirty="0"/>
          </a:p>
        </p:txBody>
      </p:sp>
      <p:sp>
        <p:nvSpPr>
          <p:cNvPr id="4" name="Segnaposto numero diapositiva 3"/>
          <p:cNvSpPr>
            <a:spLocks noGrp="1"/>
          </p:cNvSpPr>
          <p:nvPr>
            <p:ph type="sldNum" sz="quarter" idx="10"/>
          </p:nvPr>
        </p:nvSpPr>
        <p:spPr/>
        <p:txBody>
          <a:bodyPr/>
          <a:lstStyle/>
          <a:p>
            <a:fld id="{267184D7-C7FD-4A11-9AF7-C5923AC92CA0}" type="slidenum">
              <a:rPr lang="en-GB" smtClean="0"/>
              <a:t>32</a:t>
            </a:fld>
            <a:endParaRPr lang="en-GB"/>
          </a:p>
        </p:txBody>
      </p:sp>
    </p:spTree>
    <p:extLst>
      <p:ext uri="{BB962C8B-B14F-4D97-AF65-F5344CB8AC3E}">
        <p14:creationId xmlns:p14="http://schemas.microsoft.com/office/powerpoint/2010/main" val="3599191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479425" y="1279525"/>
            <a:ext cx="6140450" cy="3454400"/>
          </a:xfrm>
          <a:prstGeom prst="rect">
            <a:avLst/>
          </a:prstGeom>
        </p:spPr>
      </p:sp>
      <p:sp>
        <p:nvSpPr>
          <p:cNvPr id="3" name="Segnaposto note 2"/>
          <p:cNvSpPr>
            <a:spLocks noGrp="1"/>
          </p:cNvSpPr>
          <p:nvPr>
            <p:ph type="body" idx="1"/>
          </p:nvPr>
        </p:nvSpPr>
        <p:spPr/>
        <p:txBody>
          <a:bodyPr/>
          <a:lstStyle/>
          <a:p>
            <a:endParaRPr lang="en-US" dirty="0"/>
          </a:p>
          <a:p>
            <a:endParaRPr lang="en-US" dirty="0"/>
          </a:p>
          <a:p>
            <a:r>
              <a:rPr lang="en-US" dirty="0"/>
              <a:t>Let me spend other</a:t>
            </a:r>
            <a:r>
              <a:rPr lang="en-US" baseline="0" dirty="0"/>
              <a:t> words to describe the FSMs.</a:t>
            </a:r>
          </a:p>
          <a:p>
            <a:r>
              <a:rPr lang="en-US" dirty="0"/>
              <a:t>A finite-state machine (FSM) or simply a state machine is used to design both computer programs and sequential logic circuits. It is conceived as an abstract machine that can be in one of a finite number of user-defined states</a:t>
            </a:r>
            <a:r>
              <a:rPr lang="en-US" b="1" dirty="0"/>
              <a:t>. </a:t>
            </a:r>
          </a:p>
          <a:p>
            <a:r>
              <a:rPr lang="en-US" b="1" dirty="0"/>
              <a:t>The machine is in only one state at a time; the state it is in at any given time </a:t>
            </a:r>
            <a:r>
              <a:rPr lang="en-US" dirty="0"/>
              <a:t>is called the </a:t>
            </a:r>
            <a:r>
              <a:rPr lang="en-US" b="1" dirty="0"/>
              <a:t>current state</a:t>
            </a:r>
            <a:r>
              <a:rPr lang="en-US" dirty="0"/>
              <a:t>.</a:t>
            </a:r>
          </a:p>
          <a:p>
            <a:r>
              <a:rPr lang="en-US" dirty="0"/>
              <a:t>It can change from one state to another when initiated by a triggering event or condition; this is called a </a:t>
            </a:r>
            <a:r>
              <a:rPr lang="en-US" b="1" dirty="0"/>
              <a:t>transition</a:t>
            </a:r>
            <a:r>
              <a:rPr lang="en-US" dirty="0"/>
              <a:t>. </a:t>
            </a:r>
            <a:r>
              <a:rPr lang="en-US" b="1" dirty="0"/>
              <a:t>A particular FSM is defined by a list of its states, and the triggering condition for each transition</a:t>
            </a:r>
            <a:r>
              <a:rPr lang="en-US" dirty="0"/>
              <a:t>. </a:t>
            </a:r>
          </a:p>
          <a:p>
            <a:pPr defTabSz="990478"/>
            <a:r>
              <a:rPr lang="en-US" dirty="0"/>
              <a:t>Sequential circuits used in many digital systems to control the behavior of  systems and data flow  paths.</a:t>
            </a:r>
          </a:p>
          <a:p>
            <a:endParaRPr lang="en-US" baseline="0" dirty="0"/>
          </a:p>
          <a:p>
            <a:endParaRPr lang="en-US" baseline="0" dirty="0"/>
          </a:p>
          <a:p>
            <a:endParaRPr lang="en-US" dirty="0"/>
          </a:p>
          <a:p>
            <a:r>
              <a:rPr lang="en-US" dirty="0"/>
              <a:t>There are several methods to code state-machines however following certain coding styles ensures the synthesis tool FSM (Finite State-Machine) extraction algorithms properly identify and optimize the state-machine as well as possibly improving the simulation, timing and debug of the circuit. </a:t>
            </a:r>
          </a:p>
          <a:p>
            <a:r>
              <a:rPr lang="en-US" dirty="0"/>
              <a:t>The following examples are broken down into Mealy implementations.  </a:t>
            </a:r>
          </a:p>
          <a:p>
            <a:r>
              <a:rPr lang="en-US" dirty="0"/>
              <a:t>The general recommendation for the choice of state-machine depends on the target architecture and specifics of the state-machine size and behavior however typically, Moore style state-machines implement better for FPGAs and Mealy implement best for CPLDs.</a:t>
            </a:r>
          </a:p>
          <a:p>
            <a:endParaRPr lang="en-US" dirty="0"/>
          </a:p>
          <a:p>
            <a:r>
              <a:rPr lang="en-US" dirty="0"/>
              <a:t>Mealy vs. Moore Styles</a:t>
            </a:r>
          </a:p>
          <a:p>
            <a:endParaRPr lang="en-US" dirty="0"/>
          </a:p>
          <a:p>
            <a:r>
              <a:rPr lang="en-US" dirty="0"/>
              <a:t>There are two well known implementation styles for state-machines, Mealy </a:t>
            </a:r>
            <a:r>
              <a:rPr lang="en-US" baseline="0" dirty="0"/>
              <a:t> </a:t>
            </a:r>
            <a:r>
              <a:rPr lang="en-US" dirty="0"/>
              <a:t>and Moore.  The main difference between Mealy and Moore styles is the Mealy state-machine determines the output values based on both the current state </a:t>
            </a:r>
          </a:p>
          <a:p>
            <a:r>
              <a:rPr lang="en-US" dirty="0"/>
              <a:t>-- state as well as the inputs to the state-machine where Moore determines its </a:t>
            </a:r>
          </a:p>
          <a:p>
            <a:r>
              <a:rPr lang="en-US" dirty="0"/>
              <a:t>-- outputs solely on the state.  In general, Moore type of state-machines </a:t>
            </a:r>
          </a:p>
          <a:p>
            <a:r>
              <a:rPr lang="en-US" dirty="0"/>
              <a:t>-- implement best in FPGAs due to the fact that most often one-hot </a:t>
            </a:r>
          </a:p>
          <a:p>
            <a:r>
              <a:rPr lang="en-US" dirty="0"/>
              <a:t>-- state-machines are the chosen encoding method and there is little or no </a:t>
            </a:r>
          </a:p>
          <a:p>
            <a:r>
              <a:rPr lang="en-US" dirty="0"/>
              <a:t>-- decode and thus logic necessary for output values.  If a binary encoding is </a:t>
            </a:r>
          </a:p>
          <a:p>
            <a:r>
              <a:rPr lang="en-US" dirty="0"/>
              <a:t>-- used, it is possible that a more compact and sometimes faster state-machine </a:t>
            </a:r>
          </a:p>
          <a:p>
            <a:r>
              <a:rPr lang="en-US" dirty="0"/>
              <a:t>-- can be built using the Mealy method however this is not always true and not </a:t>
            </a:r>
          </a:p>
          <a:p>
            <a:r>
              <a:rPr lang="en-US" dirty="0"/>
              <a:t>-- easy to determine without knowing more specifics of the state-machine.</a:t>
            </a:r>
          </a:p>
          <a:p>
            <a:r>
              <a:rPr lang="en-US" dirty="0"/>
              <a:t>--</a:t>
            </a:r>
          </a:p>
          <a:p>
            <a:r>
              <a:rPr lang="en-US" dirty="0"/>
              <a:t>--  One-hot vs. Binary Encoding</a:t>
            </a:r>
          </a:p>
          <a:p>
            <a:r>
              <a:rPr lang="en-US" dirty="0"/>
              <a:t>--</a:t>
            </a:r>
          </a:p>
          <a:p>
            <a:r>
              <a:rPr lang="en-US" dirty="0"/>
              <a:t>--  Now let us focus</a:t>
            </a:r>
            <a:r>
              <a:rPr lang="en-US" baseline="0" dirty="0"/>
              <a:t> on the table. </a:t>
            </a:r>
            <a:r>
              <a:rPr lang="en-US" dirty="0"/>
              <a:t>There are several encoding methods for state-machine design however the two</a:t>
            </a:r>
          </a:p>
          <a:p>
            <a:r>
              <a:rPr lang="en-US" dirty="0"/>
              <a:t>-- most popular for FPGA or CPLD design are binary and one-hot.  For most FPGA </a:t>
            </a:r>
          </a:p>
          <a:p>
            <a:r>
              <a:rPr lang="en-US" dirty="0"/>
              <a:t>-- architectures, one-hot is the better encoding method due to the abundance </a:t>
            </a:r>
          </a:p>
          <a:p>
            <a:r>
              <a:rPr lang="en-US" dirty="0"/>
              <a:t>-- for FF resources and the lesser fan-in requirements for the next </a:t>
            </a:r>
          </a:p>
          <a:p>
            <a:r>
              <a:rPr lang="en-US" dirty="0"/>
              <a:t>-- state-equation (maps better into LUTs).  When targeting CPLDs, binary can </a:t>
            </a:r>
          </a:p>
          <a:p>
            <a:r>
              <a:rPr lang="en-US" dirty="0"/>
              <a:t>-- many times work better due to the logic structure of the CPLD and fewer </a:t>
            </a:r>
          </a:p>
          <a:p>
            <a:r>
              <a:rPr lang="en-US" dirty="0"/>
              <a:t>-- register resources.  In any case, most modern synthesis tools contain FSM </a:t>
            </a:r>
          </a:p>
          <a:p>
            <a:r>
              <a:rPr lang="en-US" dirty="0"/>
              <a:t>-- extraction algorithms that can identify state-machine code and choose the </a:t>
            </a:r>
          </a:p>
          <a:p>
            <a:r>
              <a:rPr lang="en-US" dirty="0"/>
              <a:t>-- best encoding method for the size, type and target architecture.  </a:t>
            </a:r>
            <a:r>
              <a:rPr lang="en-US" dirty="0" err="1"/>
              <a:t>Eventhough</a:t>
            </a:r>
            <a:endParaRPr lang="en-US" dirty="0"/>
          </a:p>
          <a:p>
            <a:r>
              <a:rPr lang="en-US" dirty="0"/>
              <a:t>-- this facility exists, many times it can be most advantageous to manually code</a:t>
            </a:r>
          </a:p>
          <a:p>
            <a:r>
              <a:rPr lang="en-US" dirty="0"/>
              <a:t>-- and control the best encoding scheme f0r the design to allow better control </a:t>
            </a:r>
          </a:p>
          <a:p>
            <a:r>
              <a:rPr lang="en-US" dirty="0"/>
              <a:t>-- and possibly ease debug of the implemented design.  It is suggested to </a:t>
            </a:r>
          </a:p>
          <a:p>
            <a:r>
              <a:rPr lang="en-US" dirty="0"/>
              <a:t>-- consult the synthesis tool documentation for details about the state-machine</a:t>
            </a:r>
          </a:p>
          <a:p>
            <a:r>
              <a:rPr lang="en-US" dirty="0"/>
              <a:t>-- extraction capabilities of the synthesis tool you are using.</a:t>
            </a:r>
          </a:p>
          <a:p>
            <a:endParaRPr lang="en-US" dirty="0"/>
          </a:p>
          <a:p>
            <a:endParaRPr lang="en-US" dirty="0"/>
          </a:p>
          <a:p>
            <a:r>
              <a:rPr lang="en-US" dirty="0"/>
              <a:t> Safe vs. Fast</a:t>
            </a:r>
          </a:p>
          <a:p>
            <a:r>
              <a:rPr lang="en-US" dirty="0"/>
              <a:t>--</a:t>
            </a:r>
          </a:p>
          <a:p>
            <a:r>
              <a:rPr lang="en-US" dirty="0"/>
              <a:t>--  When coding a state-machine, there are two generally conflicting goals that</a:t>
            </a:r>
          </a:p>
          <a:p>
            <a:r>
              <a:rPr lang="en-US" dirty="0"/>
              <a:t>-- must be understood, safe vs. fast.  A safe state-machine implementation </a:t>
            </a:r>
          </a:p>
          <a:p>
            <a:r>
              <a:rPr lang="en-US" dirty="0"/>
              <a:t>-- refers to the case where if a state-machine should get an unknown input or </a:t>
            </a:r>
          </a:p>
          <a:p>
            <a:r>
              <a:rPr lang="en-US" dirty="0"/>
              <a:t>-- into an unknown state that it can recover into a known state the next clock </a:t>
            </a:r>
          </a:p>
          <a:p>
            <a:r>
              <a:rPr lang="en-US" dirty="0"/>
              <a:t>-- cycle and resume from recovery state.  On the other hand, if this </a:t>
            </a:r>
          </a:p>
          <a:p>
            <a:r>
              <a:rPr lang="en-US" dirty="0"/>
              <a:t>-- requirement is discarded (no recovery state) many times the state-machine </a:t>
            </a:r>
          </a:p>
          <a:p>
            <a:r>
              <a:rPr lang="en-US" dirty="0"/>
              <a:t>-- can be implemented with less logic and more speed than if state-machine </a:t>
            </a:r>
          </a:p>
          <a:p>
            <a:r>
              <a:rPr lang="en-US" dirty="0"/>
              <a:t>-- recovery is necessary.  How to design a safe state-machine generally </a:t>
            </a:r>
          </a:p>
          <a:p>
            <a:r>
              <a:rPr lang="en-US" dirty="0"/>
              <a:t>-- involves coding in a default state into the state-machine next-state case </a:t>
            </a:r>
          </a:p>
          <a:p>
            <a:r>
              <a:rPr lang="en-US" dirty="0"/>
              <a:t>-- clause and/or specifying to the synthesis tool to implement the </a:t>
            </a:r>
          </a:p>
          <a:p>
            <a:r>
              <a:rPr lang="en-US" dirty="0"/>
              <a:t>-- state-machine encoding in a "safe" mode.  Again it is suggested to consult </a:t>
            </a:r>
          </a:p>
          <a:p>
            <a:r>
              <a:rPr lang="en-US" dirty="0"/>
              <a:t>-- the synthesis tool documentation for details about implementing a safe </a:t>
            </a:r>
          </a:p>
          <a:p>
            <a:r>
              <a:rPr lang="en-US" dirty="0"/>
              <a:t>-- state-machine.</a:t>
            </a:r>
          </a:p>
          <a:p>
            <a:r>
              <a:rPr lang="en-US" dirty="0"/>
              <a:t>-- </a:t>
            </a:r>
            <a:endParaRPr lang="it-IT" dirty="0"/>
          </a:p>
          <a:p>
            <a:endParaRPr lang="it-IT" dirty="0"/>
          </a:p>
        </p:txBody>
      </p:sp>
      <p:sp>
        <p:nvSpPr>
          <p:cNvPr id="4" name="Segnaposto numero diapositiva 3"/>
          <p:cNvSpPr>
            <a:spLocks noGrp="1"/>
          </p:cNvSpPr>
          <p:nvPr>
            <p:ph type="sldNum" sz="quarter" idx="10"/>
          </p:nvPr>
        </p:nvSpPr>
        <p:spPr/>
        <p:txBody>
          <a:bodyPr/>
          <a:lstStyle/>
          <a:p>
            <a:fld id="{8FA89985-3EB4-4DD4-A1FC-4A5D9E470F3C}" type="slidenum">
              <a:rPr lang="it-IT" smtClean="0"/>
              <a:t>33</a:t>
            </a:fld>
            <a:endParaRPr lang="it-IT"/>
          </a:p>
        </p:txBody>
      </p:sp>
    </p:spTree>
    <p:extLst>
      <p:ext uri="{BB962C8B-B14F-4D97-AF65-F5344CB8AC3E}">
        <p14:creationId xmlns:p14="http://schemas.microsoft.com/office/powerpoint/2010/main" val="3834830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classico esempio di macchina a state è il</a:t>
            </a:r>
            <a:r>
              <a:rPr lang="it-IT" baseline="0" dirty="0"/>
              <a:t> TAP Controller del JTAG  in cui lo stato viene determinato unicamente dal segnale TMS</a:t>
            </a:r>
            <a:endParaRPr lang="it-IT" dirty="0"/>
          </a:p>
        </p:txBody>
      </p:sp>
      <p:sp>
        <p:nvSpPr>
          <p:cNvPr id="4" name="Segnaposto numero diapositiva 3"/>
          <p:cNvSpPr>
            <a:spLocks noGrp="1"/>
          </p:cNvSpPr>
          <p:nvPr>
            <p:ph type="sldNum" sz="quarter" idx="10"/>
          </p:nvPr>
        </p:nvSpPr>
        <p:spPr/>
        <p:txBody>
          <a:bodyPr/>
          <a:lstStyle/>
          <a:p>
            <a:fld id="{267184D7-C7FD-4A11-9AF7-C5923AC92CA0}" type="slidenum">
              <a:rPr lang="en-GB" smtClean="0"/>
              <a:t>34</a:t>
            </a:fld>
            <a:endParaRPr lang="en-GB"/>
          </a:p>
        </p:txBody>
      </p:sp>
    </p:spTree>
    <p:extLst>
      <p:ext uri="{BB962C8B-B14F-4D97-AF65-F5344CB8AC3E}">
        <p14:creationId xmlns:p14="http://schemas.microsoft.com/office/powerpoint/2010/main" val="897791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BCF0-1968-7AC5-0B55-D7A92B3140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BAAC70B5-B860-AA85-F53E-00442EAA8C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2177D8E9-F46A-F067-DA88-A523A7E83246}"/>
              </a:ext>
            </a:extLst>
          </p:cNvPr>
          <p:cNvSpPr>
            <a:spLocks noGrp="1"/>
          </p:cNvSpPr>
          <p:nvPr>
            <p:ph type="dt" sz="half" idx="10"/>
          </p:nvPr>
        </p:nvSpPr>
        <p:spPr/>
        <p:txBody>
          <a:bodyPr/>
          <a:lstStyle/>
          <a:p>
            <a:fld id="{B2F0975D-0B65-46DF-807D-12FCAD917F21}" type="datetimeFigureOut">
              <a:rPr lang="it-IT" smtClean="0"/>
              <a:t>02/05/2023</a:t>
            </a:fld>
            <a:endParaRPr lang="it-IT"/>
          </a:p>
        </p:txBody>
      </p:sp>
      <p:sp>
        <p:nvSpPr>
          <p:cNvPr id="5" name="Footer Placeholder 4">
            <a:extLst>
              <a:ext uri="{FF2B5EF4-FFF2-40B4-BE49-F238E27FC236}">
                <a16:creationId xmlns:a16="http://schemas.microsoft.com/office/drawing/2014/main" id="{BE2A3541-5BD3-0983-1C7D-3B40437A9B2E}"/>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ADCC5DCF-73D1-E36E-BAA6-FBFD17DCF426}"/>
              </a:ext>
            </a:extLst>
          </p:cNvPr>
          <p:cNvSpPr>
            <a:spLocks noGrp="1"/>
          </p:cNvSpPr>
          <p:nvPr>
            <p:ph type="sldNum" sz="quarter" idx="12"/>
          </p:nvPr>
        </p:nvSpPr>
        <p:spPr/>
        <p:txBody>
          <a:bodyPr/>
          <a:lstStyle/>
          <a:p>
            <a:fld id="{93DD5089-BF90-42A2-B855-CA8DAD6E7104}" type="slidenum">
              <a:rPr lang="it-IT" smtClean="0"/>
              <a:t>‹#›</a:t>
            </a:fld>
            <a:endParaRPr lang="it-IT"/>
          </a:p>
        </p:txBody>
      </p:sp>
    </p:spTree>
    <p:extLst>
      <p:ext uri="{BB962C8B-B14F-4D97-AF65-F5344CB8AC3E}">
        <p14:creationId xmlns:p14="http://schemas.microsoft.com/office/powerpoint/2010/main" val="2216147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7162-3CEE-D83C-F3EC-E01547FBB83E}"/>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A6621611-5BAA-ADC2-978B-E6FB47EB39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8C46FDA6-C5C3-0265-11F5-386CC83FDCE2}"/>
              </a:ext>
            </a:extLst>
          </p:cNvPr>
          <p:cNvSpPr>
            <a:spLocks noGrp="1"/>
          </p:cNvSpPr>
          <p:nvPr>
            <p:ph type="dt" sz="half" idx="10"/>
          </p:nvPr>
        </p:nvSpPr>
        <p:spPr/>
        <p:txBody>
          <a:bodyPr/>
          <a:lstStyle/>
          <a:p>
            <a:fld id="{B2F0975D-0B65-46DF-807D-12FCAD917F21}" type="datetimeFigureOut">
              <a:rPr lang="it-IT" smtClean="0"/>
              <a:t>02/05/2023</a:t>
            </a:fld>
            <a:endParaRPr lang="it-IT"/>
          </a:p>
        </p:txBody>
      </p:sp>
      <p:sp>
        <p:nvSpPr>
          <p:cNvPr id="5" name="Footer Placeholder 4">
            <a:extLst>
              <a:ext uri="{FF2B5EF4-FFF2-40B4-BE49-F238E27FC236}">
                <a16:creationId xmlns:a16="http://schemas.microsoft.com/office/drawing/2014/main" id="{18EA741B-FEFA-C962-8EBD-848000E8724E}"/>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F2EDE1CA-280B-ED07-C3E1-93A2EE0B2146}"/>
              </a:ext>
            </a:extLst>
          </p:cNvPr>
          <p:cNvSpPr>
            <a:spLocks noGrp="1"/>
          </p:cNvSpPr>
          <p:nvPr>
            <p:ph type="sldNum" sz="quarter" idx="12"/>
          </p:nvPr>
        </p:nvSpPr>
        <p:spPr/>
        <p:txBody>
          <a:bodyPr/>
          <a:lstStyle/>
          <a:p>
            <a:fld id="{93DD5089-BF90-42A2-B855-CA8DAD6E7104}" type="slidenum">
              <a:rPr lang="it-IT" smtClean="0"/>
              <a:t>‹#›</a:t>
            </a:fld>
            <a:endParaRPr lang="it-IT"/>
          </a:p>
        </p:txBody>
      </p:sp>
    </p:spTree>
    <p:extLst>
      <p:ext uri="{BB962C8B-B14F-4D97-AF65-F5344CB8AC3E}">
        <p14:creationId xmlns:p14="http://schemas.microsoft.com/office/powerpoint/2010/main" val="2654260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7AA845-DE0B-78FD-9667-8977A446C88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735B4FB6-8346-7899-2806-AA4284A86A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1F4D27C3-5D0E-AACA-BC92-FACA8D970B61}"/>
              </a:ext>
            </a:extLst>
          </p:cNvPr>
          <p:cNvSpPr>
            <a:spLocks noGrp="1"/>
          </p:cNvSpPr>
          <p:nvPr>
            <p:ph type="dt" sz="half" idx="10"/>
          </p:nvPr>
        </p:nvSpPr>
        <p:spPr/>
        <p:txBody>
          <a:bodyPr/>
          <a:lstStyle/>
          <a:p>
            <a:fld id="{B2F0975D-0B65-46DF-807D-12FCAD917F21}" type="datetimeFigureOut">
              <a:rPr lang="it-IT" smtClean="0"/>
              <a:t>02/05/2023</a:t>
            </a:fld>
            <a:endParaRPr lang="it-IT"/>
          </a:p>
        </p:txBody>
      </p:sp>
      <p:sp>
        <p:nvSpPr>
          <p:cNvPr id="5" name="Footer Placeholder 4">
            <a:extLst>
              <a:ext uri="{FF2B5EF4-FFF2-40B4-BE49-F238E27FC236}">
                <a16:creationId xmlns:a16="http://schemas.microsoft.com/office/drawing/2014/main" id="{2269FA84-AD3C-5CBB-8B7A-A43D04554DB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DCA143AC-4345-FB24-0671-C011E989CC83}"/>
              </a:ext>
            </a:extLst>
          </p:cNvPr>
          <p:cNvSpPr>
            <a:spLocks noGrp="1"/>
          </p:cNvSpPr>
          <p:nvPr>
            <p:ph type="sldNum" sz="quarter" idx="12"/>
          </p:nvPr>
        </p:nvSpPr>
        <p:spPr/>
        <p:txBody>
          <a:bodyPr/>
          <a:lstStyle/>
          <a:p>
            <a:fld id="{93DD5089-BF90-42A2-B855-CA8DAD6E7104}" type="slidenum">
              <a:rPr lang="it-IT" smtClean="0"/>
              <a:t>‹#›</a:t>
            </a:fld>
            <a:endParaRPr lang="it-IT"/>
          </a:p>
        </p:txBody>
      </p:sp>
    </p:spTree>
    <p:extLst>
      <p:ext uri="{BB962C8B-B14F-4D97-AF65-F5344CB8AC3E}">
        <p14:creationId xmlns:p14="http://schemas.microsoft.com/office/powerpoint/2010/main" val="3646479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D8DEE-7C66-97D7-4FB5-B814AF2FF07F}"/>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7714F61A-61EC-B743-0B76-0B84971DC4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84336CAE-CC32-7312-70D2-879CDD3EEA10}"/>
              </a:ext>
            </a:extLst>
          </p:cNvPr>
          <p:cNvSpPr>
            <a:spLocks noGrp="1"/>
          </p:cNvSpPr>
          <p:nvPr>
            <p:ph type="dt" sz="half" idx="10"/>
          </p:nvPr>
        </p:nvSpPr>
        <p:spPr/>
        <p:txBody>
          <a:bodyPr/>
          <a:lstStyle/>
          <a:p>
            <a:fld id="{B2F0975D-0B65-46DF-807D-12FCAD917F21}" type="datetimeFigureOut">
              <a:rPr lang="it-IT" smtClean="0"/>
              <a:t>02/05/2023</a:t>
            </a:fld>
            <a:endParaRPr lang="it-IT"/>
          </a:p>
        </p:txBody>
      </p:sp>
      <p:sp>
        <p:nvSpPr>
          <p:cNvPr id="5" name="Footer Placeholder 4">
            <a:extLst>
              <a:ext uri="{FF2B5EF4-FFF2-40B4-BE49-F238E27FC236}">
                <a16:creationId xmlns:a16="http://schemas.microsoft.com/office/drawing/2014/main" id="{0CF54559-DE31-EF30-3013-0BCE8512B29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A1B55EEE-8F0B-184E-713C-ECA3A70C909A}"/>
              </a:ext>
            </a:extLst>
          </p:cNvPr>
          <p:cNvSpPr>
            <a:spLocks noGrp="1"/>
          </p:cNvSpPr>
          <p:nvPr>
            <p:ph type="sldNum" sz="quarter" idx="12"/>
          </p:nvPr>
        </p:nvSpPr>
        <p:spPr/>
        <p:txBody>
          <a:bodyPr/>
          <a:lstStyle/>
          <a:p>
            <a:fld id="{93DD5089-BF90-42A2-B855-CA8DAD6E7104}" type="slidenum">
              <a:rPr lang="it-IT" smtClean="0"/>
              <a:t>‹#›</a:t>
            </a:fld>
            <a:endParaRPr lang="it-IT"/>
          </a:p>
        </p:txBody>
      </p:sp>
    </p:spTree>
    <p:extLst>
      <p:ext uri="{BB962C8B-B14F-4D97-AF65-F5344CB8AC3E}">
        <p14:creationId xmlns:p14="http://schemas.microsoft.com/office/powerpoint/2010/main" val="4174148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494B3-3DF4-AFEA-043A-D04603B54E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D8C6A02E-4D48-7493-FC77-ECF9C3FEE0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623244-98C0-D931-E8D6-65068E8F309E}"/>
              </a:ext>
            </a:extLst>
          </p:cNvPr>
          <p:cNvSpPr>
            <a:spLocks noGrp="1"/>
          </p:cNvSpPr>
          <p:nvPr>
            <p:ph type="dt" sz="half" idx="10"/>
          </p:nvPr>
        </p:nvSpPr>
        <p:spPr/>
        <p:txBody>
          <a:bodyPr/>
          <a:lstStyle/>
          <a:p>
            <a:fld id="{B2F0975D-0B65-46DF-807D-12FCAD917F21}" type="datetimeFigureOut">
              <a:rPr lang="it-IT" smtClean="0"/>
              <a:t>02/05/2023</a:t>
            </a:fld>
            <a:endParaRPr lang="it-IT"/>
          </a:p>
        </p:txBody>
      </p:sp>
      <p:sp>
        <p:nvSpPr>
          <p:cNvPr id="5" name="Footer Placeholder 4">
            <a:extLst>
              <a:ext uri="{FF2B5EF4-FFF2-40B4-BE49-F238E27FC236}">
                <a16:creationId xmlns:a16="http://schemas.microsoft.com/office/drawing/2014/main" id="{64083FA8-EA6D-A295-635D-81952722760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A350D61C-BDAF-9CC4-2D21-52932788BF91}"/>
              </a:ext>
            </a:extLst>
          </p:cNvPr>
          <p:cNvSpPr>
            <a:spLocks noGrp="1"/>
          </p:cNvSpPr>
          <p:nvPr>
            <p:ph type="sldNum" sz="quarter" idx="12"/>
          </p:nvPr>
        </p:nvSpPr>
        <p:spPr/>
        <p:txBody>
          <a:bodyPr/>
          <a:lstStyle/>
          <a:p>
            <a:fld id="{93DD5089-BF90-42A2-B855-CA8DAD6E7104}" type="slidenum">
              <a:rPr lang="it-IT" smtClean="0"/>
              <a:t>‹#›</a:t>
            </a:fld>
            <a:endParaRPr lang="it-IT"/>
          </a:p>
        </p:txBody>
      </p:sp>
    </p:spTree>
    <p:extLst>
      <p:ext uri="{BB962C8B-B14F-4D97-AF65-F5344CB8AC3E}">
        <p14:creationId xmlns:p14="http://schemas.microsoft.com/office/powerpoint/2010/main" val="3542922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D1915-94B7-3087-A148-E28A5B33B264}"/>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0C988DD3-8AE2-BE4B-67C9-247605D6A6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D469A713-7ADB-51C8-A654-009E2EEB89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BCC871AC-3B56-1245-DAC1-6B1B1FAB4087}"/>
              </a:ext>
            </a:extLst>
          </p:cNvPr>
          <p:cNvSpPr>
            <a:spLocks noGrp="1"/>
          </p:cNvSpPr>
          <p:nvPr>
            <p:ph type="dt" sz="half" idx="10"/>
          </p:nvPr>
        </p:nvSpPr>
        <p:spPr/>
        <p:txBody>
          <a:bodyPr/>
          <a:lstStyle/>
          <a:p>
            <a:fld id="{B2F0975D-0B65-46DF-807D-12FCAD917F21}" type="datetimeFigureOut">
              <a:rPr lang="it-IT" smtClean="0"/>
              <a:t>02/05/2023</a:t>
            </a:fld>
            <a:endParaRPr lang="it-IT"/>
          </a:p>
        </p:txBody>
      </p:sp>
      <p:sp>
        <p:nvSpPr>
          <p:cNvPr id="6" name="Footer Placeholder 5">
            <a:extLst>
              <a:ext uri="{FF2B5EF4-FFF2-40B4-BE49-F238E27FC236}">
                <a16:creationId xmlns:a16="http://schemas.microsoft.com/office/drawing/2014/main" id="{0A52ABF6-1FF6-D7F3-6671-8CC24910F07C}"/>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37A75BD4-E867-D8E1-9AE5-220C0B919C40}"/>
              </a:ext>
            </a:extLst>
          </p:cNvPr>
          <p:cNvSpPr>
            <a:spLocks noGrp="1"/>
          </p:cNvSpPr>
          <p:nvPr>
            <p:ph type="sldNum" sz="quarter" idx="12"/>
          </p:nvPr>
        </p:nvSpPr>
        <p:spPr/>
        <p:txBody>
          <a:bodyPr/>
          <a:lstStyle/>
          <a:p>
            <a:fld id="{93DD5089-BF90-42A2-B855-CA8DAD6E7104}" type="slidenum">
              <a:rPr lang="it-IT" smtClean="0"/>
              <a:t>‹#›</a:t>
            </a:fld>
            <a:endParaRPr lang="it-IT"/>
          </a:p>
        </p:txBody>
      </p:sp>
    </p:spTree>
    <p:extLst>
      <p:ext uri="{BB962C8B-B14F-4D97-AF65-F5344CB8AC3E}">
        <p14:creationId xmlns:p14="http://schemas.microsoft.com/office/powerpoint/2010/main" val="614015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5A0F1-E791-01D4-F7CA-5C7748A8D846}"/>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11E007CE-166B-746B-A74B-AA14BD76DC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4E05BF-3D46-890D-E873-4401772C3F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C67E39E4-C29E-B8FE-F9E0-BC213365DE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009A8A-91D6-C029-11E1-3D550D25DB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F8945094-B352-9DA3-43F5-26F5A7126F05}"/>
              </a:ext>
            </a:extLst>
          </p:cNvPr>
          <p:cNvSpPr>
            <a:spLocks noGrp="1"/>
          </p:cNvSpPr>
          <p:nvPr>
            <p:ph type="dt" sz="half" idx="10"/>
          </p:nvPr>
        </p:nvSpPr>
        <p:spPr/>
        <p:txBody>
          <a:bodyPr/>
          <a:lstStyle/>
          <a:p>
            <a:fld id="{B2F0975D-0B65-46DF-807D-12FCAD917F21}" type="datetimeFigureOut">
              <a:rPr lang="it-IT" smtClean="0"/>
              <a:t>02/05/2023</a:t>
            </a:fld>
            <a:endParaRPr lang="it-IT"/>
          </a:p>
        </p:txBody>
      </p:sp>
      <p:sp>
        <p:nvSpPr>
          <p:cNvPr id="8" name="Footer Placeholder 7">
            <a:extLst>
              <a:ext uri="{FF2B5EF4-FFF2-40B4-BE49-F238E27FC236}">
                <a16:creationId xmlns:a16="http://schemas.microsoft.com/office/drawing/2014/main" id="{E88C9ADB-6161-DDB0-FE0E-B82553F6A21D}"/>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80C1407B-C499-E0F6-A876-0B0705D859F3}"/>
              </a:ext>
            </a:extLst>
          </p:cNvPr>
          <p:cNvSpPr>
            <a:spLocks noGrp="1"/>
          </p:cNvSpPr>
          <p:nvPr>
            <p:ph type="sldNum" sz="quarter" idx="12"/>
          </p:nvPr>
        </p:nvSpPr>
        <p:spPr/>
        <p:txBody>
          <a:bodyPr/>
          <a:lstStyle/>
          <a:p>
            <a:fld id="{93DD5089-BF90-42A2-B855-CA8DAD6E7104}" type="slidenum">
              <a:rPr lang="it-IT" smtClean="0"/>
              <a:t>‹#›</a:t>
            </a:fld>
            <a:endParaRPr lang="it-IT"/>
          </a:p>
        </p:txBody>
      </p:sp>
    </p:spTree>
    <p:extLst>
      <p:ext uri="{BB962C8B-B14F-4D97-AF65-F5344CB8AC3E}">
        <p14:creationId xmlns:p14="http://schemas.microsoft.com/office/powerpoint/2010/main" val="823428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F9EF1-5739-71C9-1FF4-306DFF241362}"/>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ABE245FF-B5DA-FC58-2175-345143A78E97}"/>
              </a:ext>
            </a:extLst>
          </p:cNvPr>
          <p:cNvSpPr>
            <a:spLocks noGrp="1"/>
          </p:cNvSpPr>
          <p:nvPr>
            <p:ph type="dt" sz="half" idx="10"/>
          </p:nvPr>
        </p:nvSpPr>
        <p:spPr/>
        <p:txBody>
          <a:bodyPr/>
          <a:lstStyle/>
          <a:p>
            <a:fld id="{B2F0975D-0B65-46DF-807D-12FCAD917F21}" type="datetimeFigureOut">
              <a:rPr lang="it-IT" smtClean="0"/>
              <a:t>02/05/2023</a:t>
            </a:fld>
            <a:endParaRPr lang="it-IT"/>
          </a:p>
        </p:txBody>
      </p:sp>
      <p:sp>
        <p:nvSpPr>
          <p:cNvPr id="4" name="Footer Placeholder 3">
            <a:extLst>
              <a:ext uri="{FF2B5EF4-FFF2-40B4-BE49-F238E27FC236}">
                <a16:creationId xmlns:a16="http://schemas.microsoft.com/office/drawing/2014/main" id="{C34DF9A4-FC18-ADFA-2D48-8A6E55A01227}"/>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2EA73A77-F2F0-7BC0-5B7D-2DA4028E9C09}"/>
              </a:ext>
            </a:extLst>
          </p:cNvPr>
          <p:cNvSpPr>
            <a:spLocks noGrp="1"/>
          </p:cNvSpPr>
          <p:nvPr>
            <p:ph type="sldNum" sz="quarter" idx="12"/>
          </p:nvPr>
        </p:nvSpPr>
        <p:spPr/>
        <p:txBody>
          <a:bodyPr/>
          <a:lstStyle/>
          <a:p>
            <a:fld id="{93DD5089-BF90-42A2-B855-CA8DAD6E7104}" type="slidenum">
              <a:rPr lang="it-IT" smtClean="0"/>
              <a:t>‹#›</a:t>
            </a:fld>
            <a:endParaRPr lang="it-IT"/>
          </a:p>
        </p:txBody>
      </p:sp>
    </p:spTree>
    <p:extLst>
      <p:ext uri="{BB962C8B-B14F-4D97-AF65-F5344CB8AC3E}">
        <p14:creationId xmlns:p14="http://schemas.microsoft.com/office/powerpoint/2010/main" val="2190503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B711AB-2A33-66B6-DEE4-BF247F2AE197}"/>
              </a:ext>
            </a:extLst>
          </p:cNvPr>
          <p:cNvSpPr>
            <a:spLocks noGrp="1"/>
          </p:cNvSpPr>
          <p:nvPr>
            <p:ph type="dt" sz="half" idx="10"/>
          </p:nvPr>
        </p:nvSpPr>
        <p:spPr/>
        <p:txBody>
          <a:bodyPr/>
          <a:lstStyle/>
          <a:p>
            <a:fld id="{B2F0975D-0B65-46DF-807D-12FCAD917F21}" type="datetimeFigureOut">
              <a:rPr lang="it-IT" smtClean="0"/>
              <a:t>02/05/2023</a:t>
            </a:fld>
            <a:endParaRPr lang="it-IT"/>
          </a:p>
        </p:txBody>
      </p:sp>
      <p:sp>
        <p:nvSpPr>
          <p:cNvPr id="3" name="Footer Placeholder 2">
            <a:extLst>
              <a:ext uri="{FF2B5EF4-FFF2-40B4-BE49-F238E27FC236}">
                <a16:creationId xmlns:a16="http://schemas.microsoft.com/office/drawing/2014/main" id="{08D9F6C5-C826-2902-D6AC-F41511B73667}"/>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C9A8E908-F690-6A90-9202-3A8D8001F75F}"/>
              </a:ext>
            </a:extLst>
          </p:cNvPr>
          <p:cNvSpPr>
            <a:spLocks noGrp="1"/>
          </p:cNvSpPr>
          <p:nvPr>
            <p:ph type="sldNum" sz="quarter" idx="12"/>
          </p:nvPr>
        </p:nvSpPr>
        <p:spPr/>
        <p:txBody>
          <a:bodyPr/>
          <a:lstStyle/>
          <a:p>
            <a:fld id="{93DD5089-BF90-42A2-B855-CA8DAD6E7104}" type="slidenum">
              <a:rPr lang="it-IT" smtClean="0"/>
              <a:t>‹#›</a:t>
            </a:fld>
            <a:endParaRPr lang="it-IT"/>
          </a:p>
        </p:txBody>
      </p:sp>
    </p:spTree>
    <p:extLst>
      <p:ext uri="{BB962C8B-B14F-4D97-AF65-F5344CB8AC3E}">
        <p14:creationId xmlns:p14="http://schemas.microsoft.com/office/powerpoint/2010/main" val="1053366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703B-39EB-E520-4426-5202930DD4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3918D50C-2BCB-23B7-6888-A097671268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9D983521-578D-BCFE-42F0-42A8A1F1DA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71D8DF-A781-5433-2BCD-AD60E32393CC}"/>
              </a:ext>
            </a:extLst>
          </p:cNvPr>
          <p:cNvSpPr>
            <a:spLocks noGrp="1"/>
          </p:cNvSpPr>
          <p:nvPr>
            <p:ph type="dt" sz="half" idx="10"/>
          </p:nvPr>
        </p:nvSpPr>
        <p:spPr/>
        <p:txBody>
          <a:bodyPr/>
          <a:lstStyle/>
          <a:p>
            <a:fld id="{B2F0975D-0B65-46DF-807D-12FCAD917F21}" type="datetimeFigureOut">
              <a:rPr lang="it-IT" smtClean="0"/>
              <a:t>02/05/2023</a:t>
            </a:fld>
            <a:endParaRPr lang="it-IT"/>
          </a:p>
        </p:txBody>
      </p:sp>
      <p:sp>
        <p:nvSpPr>
          <p:cNvPr id="6" name="Footer Placeholder 5">
            <a:extLst>
              <a:ext uri="{FF2B5EF4-FFF2-40B4-BE49-F238E27FC236}">
                <a16:creationId xmlns:a16="http://schemas.microsoft.com/office/drawing/2014/main" id="{0CC9D3CC-FBB5-23EF-255C-2FCC5147C560}"/>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4E889B2F-0344-3E33-F44C-611AEBE01BC5}"/>
              </a:ext>
            </a:extLst>
          </p:cNvPr>
          <p:cNvSpPr>
            <a:spLocks noGrp="1"/>
          </p:cNvSpPr>
          <p:nvPr>
            <p:ph type="sldNum" sz="quarter" idx="12"/>
          </p:nvPr>
        </p:nvSpPr>
        <p:spPr/>
        <p:txBody>
          <a:bodyPr/>
          <a:lstStyle/>
          <a:p>
            <a:fld id="{93DD5089-BF90-42A2-B855-CA8DAD6E7104}" type="slidenum">
              <a:rPr lang="it-IT" smtClean="0"/>
              <a:t>‹#›</a:t>
            </a:fld>
            <a:endParaRPr lang="it-IT"/>
          </a:p>
        </p:txBody>
      </p:sp>
    </p:spTree>
    <p:extLst>
      <p:ext uri="{BB962C8B-B14F-4D97-AF65-F5344CB8AC3E}">
        <p14:creationId xmlns:p14="http://schemas.microsoft.com/office/powerpoint/2010/main" val="948242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C8DC-5A5E-96ED-2DCC-5D2F912C7E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5AEEF26E-2B77-AE60-F07B-EC54F7979B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DD0C46D9-12E2-C5BB-83CF-60491ACFE9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4CF530-60CF-2FD3-4167-E0766B42430E}"/>
              </a:ext>
            </a:extLst>
          </p:cNvPr>
          <p:cNvSpPr>
            <a:spLocks noGrp="1"/>
          </p:cNvSpPr>
          <p:nvPr>
            <p:ph type="dt" sz="half" idx="10"/>
          </p:nvPr>
        </p:nvSpPr>
        <p:spPr/>
        <p:txBody>
          <a:bodyPr/>
          <a:lstStyle/>
          <a:p>
            <a:fld id="{B2F0975D-0B65-46DF-807D-12FCAD917F21}" type="datetimeFigureOut">
              <a:rPr lang="it-IT" smtClean="0"/>
              <a:t>02/05/2023</a:t>
            </a:fld>
            <a:endParaRPr lang="it-IT"/>
          </a:p>
        </p:txBody>
      </p:sp>
      <p:sp>
        <p:nvSpPr>
          <p:cNvPr id="6" name="Footer Placeholder 5">
            <a:extLst>
              <a:ext uri="{FF2B5EF4-FFF2-40B4-BE49-F238E27FC236}">
                <a16:creationId xmlns:a16="http://schemas.microsoft.com/office/drawing/2014/main" id="{465BACCC-6A9E-9D76-1A6A-D9E58B6B5C0C}"/>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9092D74D-E8C6-2988-3F5A-9DCD2B7A2010}"/>
              </a:ext>
            </a:extLst>
          </p:cNvPr>
          <p:cNvSpPr>
            <a:spLocks noGrp="1"/>
          </p:cNvSpPr>
          <p:nvPr>
            <p:ph type="sldNum" sz="quarter" idx="12"/>
          </p:nvPr>
        </p:nvSpPr>
        <p:spPr/>
        <p:txBody>
          <a:bodyPr/>
          <a:lstStyle/>
          <a:p>
            <a:fld id="{93DD5089-BF90-42A2-B855-CA8DAD6E7104}" type="slidenum">
              <a:rPr lang="it-IT" smtClean="0"/>
              <a:t>‹#›</a:t>
            </a:fld>
            <a:endParaRPr lang="it-IT"/>
          </a:p>
        </p:txBody>
      </p:sp>
    </p:spTree>
    <p:extLst>
      <p:ext uri="{BB962C8B-B14F-4D97-AF65-F5344CB8AC3E}">
        <p14:creationId xmlns:p14="http://schemas.microsoft.com/office/powerpoint/2010/main" val="994230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3E758A-1222-A0B2-AF7E-359FF9B7B4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EBE36BA6-F263-B5C2-0BFD-F5E8BE94ED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CA455AEA-A8E7-7D5B-F7C6-8E731966F1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F0975D-0B65-46DF-807D-12FCAD917F21}" type="datetimeFigureOut">
              <a:rPr lang="it-IT" smtClean="0"/>
              <a:t>02/05/2023</a:t>
            </a:fld>
            <a:endParaRPr lang="it-IT"/>
          </a:p>
        </p:txBody>
      </p:sp>
      <p:sp>
        <p:nvSpPr>
          <p:cNvPr id="5" name="Footer Placeholder 4">
            <a:extLst>
              <a:ext uri="{FF2B5EF4-FFF2-40B4-BE49-F238E27FC236}">
                <a16:creationId xmlns:a16="http://schemas.microsoft.com/office/drawing/2014/main" id="{DE0753C4-7F9E-BFA1-3D5E-94BA894A02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501A3A10-BDAC-1AAF-B1F5-A4547C1060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DD5089-BF90-42A2-B855-CA8DAD6E7104}" type="slidenum">
              <a:rPr lang="it-IT" smtClean="0"/>
              <a:t>‹#›</a:t>
            </a:fld>
            <a:endParaRPr lang="it-IT"/>
          </a:p>
        </p:txBody>
      </p:sp>
    </p:spTree>
    <p:extLst>
      <p:ext uri="{BB962C8B-B14F-4D97-AF65-F5344CB8AC3E}">
        <p14:creationId xmlns:p14="http://schemas.microsoft.com/office/powerpoint/2010/main" val="3574403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balbi@bo.infn.it" TargetMode="Externa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3.jpg"/></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docs.arduino.cc/learn/microcontrollers/analog-output" TargetMode="External"/><Relationship Id="rId2" Type="http://schemas.openxmlformats.org/officeDocument/2006/relationships/image" Target="../media/image50.gif"/><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53.xml.rels><?xml version="1.0" encoding="UTF-8" standalone="yes"?>
<Relationships xmlns="http://schemas.openxmlformats.org/package/2006/relationships"><Relationship Id="rId3" Type="http://schemas.openxmlformats.org/officeDocument/2006/relationships/hyperlink" Target="https://verificationguide.com/" TargetMode="External"/><Relationship Id="rId2" Type="http://schemas.openxmlformats.org/officeDocument/2006/relationships/hyperlink" Target="https://fpgatutorial.com/" TargetMode="External"/><Relationship Id="rId1" Type="http://schemas.openxmlformats.org/officeDocument/2006/relationships/slideLayout" Target="../slideLayouts/slideLayout2.xml"/><Relationship Id="rId5" Type="http://schemas.openxmlformats.org/officeDocument/2006/relationships/hyperlink" Target="https://www.xilinx.com/support/documentation/sw_manuals/xilinx14_7/7series_hdl.pdf" TargetMode="External"/><Relationship Id="rId4" Type="http://schemas.openxmlformats.org/officeDocument/2006/relationships/hyperlink" Target="https://www.doulos.com/knowhow/systemverilo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b="1" cap="small" dirty="0"/>
              <a:t>(System) </a:t>
            </a:r>
            <a:r>
              <a:rPr lang="it-IT" b="1" cap="small" dirty="0" err="1"/>
              <a:t>Verilog</a:t>
            </a:r>
            <a:endParaRPr lang="it-IT" b="1" cap="small" dirty="0"/>
          </a:p>
        </p:txBody>
      </p:sp>
      <p:sp>
        <p:nvSpPr>
          <p:cNvPr id="3" name="Sottotitolo 2"/>
          <p:cNvSpPr>
            <a:spLocks noGrp="1"/>
          </p:cNvSpPr>
          <p:nvPr>
            <p:ph type="subTitle" idx="1"/>
          </p:nvPr>
        </p:nvSpPr>
        <p:spPr/>
        <p:txBody>
          <a:bodyPr/>
          <a:lstStyle/>
          <a:p>
            <a:r>
              <a:rPr lang="it-IT" cap="small" dirty="0"/>
              <a:t>SECONDA PUNTATA </a:t>
            </a:r>
          </a:p>
        </p:txBody>
      </p:sp>
      <p:sp>
        <p:nvSpPr>
          <p:cNvPr id="5" name="Sottotitolo 2"/>
          <p:cNvSpPr txBox="1">
            <a:spLocks/>
          </p:cNvSpPr>
          <p:nvPr/>
        </p:nvSpPr>
        <p:spPr>
          <a:xfrm>
            <a:off x="1166446" y="5301762"/>
            <a:ext cx="9533793" cy="170570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b="1" dirty="0"/>
              <a:t>Gabriele Balbi</a:t>
            </a:r>
            <a:br>
              <a:rPr lang="it-IT" b="1" dirty="0"/>
            </a:br>
            <a:r>
              <a:rPr lang="it-IT" dirty="0">
                <a:hlinkClick r:id="rId2"/>
              </a:rPr>
              <a:t>balbi@bo.infn.it</a:t>
            </a:r>
            <a:endParaRPr lang="it-IT" dirty="0"/>
          </a:p>
          <a:p>
            <a:r>
              <a:rPr lang="it-IT" sz="1600" cap="small" dirty="0"/>
              <a:t>Istituto Nazionale di Fisica Nucleare </a:t>
            </a:r>
            <a:r>
              <a:rPr lang="it-IT" sz="1600" b="1" cap="small" dirty="0"/>
              <a:t>INFN</a:t>
            </a:r>
            <a:br>
              <a:rPr lang="it-IT" sz="1600" b="1" cap="small" dirty="0"/>
            </a:br>
            <a:r>
              <a:rPr lang="it-IT" sz="1600" cap="small" dirty="0"/>
              <a:t>Sezione di Bologna – Centro di Elettronica</a:t>
            </a:r>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693" y="222738"/>
            <a:ext cx="2710346" cy="2150208"/>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4461"/>
            <a:ext cx="3904787" cy="2094386"/>
          </a:xfrm>
          <a:prstGeom prst="rect">
            <a:avLst/>
          </a:prstGeom>
        </p:spPr>
      </p:pic>
      <p:pic>
        <p:nvPicPr>
          <p:cNvPr id="8" name="Immagine 7">
            <a:extLst>
              <a:ext uri="{FF2B5EF4-FFF2-40B4-BE49-F238E27FC236}">
                <a16:creationId xmlns:a16="http://schemas.microsoft.com/office/drawing/2014/main" id="{3F9D5AE9-42E8-4C69-AECA-76079FA4C5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965" y="5486400"/>
            <a:ext cx="1893758" cy="1188408"/>
          </a:xfrm>
          <a:prstGeom prst="rect">
            <a:avLst/>
          </a:prstGeom>
        </p:spPr>
      </p:pic>
      <p:sp>
        <p:nvSpPr>
          <p:cNvPr id="4" name="Segnaposto data 3">
            <a:extLst>
              <a:ext uri="{FF2B5EF4-FFF2-40B4-BE49-F238E27FC236}">
                <a16:creationId xmlns:a16="http://schemas.microsoft.com/office/drawing/2014/main" id="{B21AF88B-F3D8-4254-A57C-13F40773ECB5}"/>
              </a:ext>
            </a:extLst>
          </p:cNvPr>
          <p:cNvSpPr>
            <a:spLocks noGrp="1"/>
          </p:cNvSpPr>
          <p:nvPr>
            <p:ph type="dt" sz="half" idx="10"/>
          </p:nvPr>
        </p:nvSpPr>
        <p:spPr/>
        <p:txBody>
          <a:bodyPr/>
          <a:lstStyle/>
          <a:p>
            <a:fld id="{8FDFFC1B-7350-42EB-B052-014D13AA14A8}" type="datetime1">
              <a:rPr lang="it-IT" smtClean="0"/>
              <a:t>02/05/2023</a:t>
            </a:fld>
            <a:endParaRPr lang="it-IT"/>
          </a:p>
        </p:txBody>
      </p:sp>
      <p:sp>
        <p:nvSpPr>
          <p:cNvPr id="9" name="Segnaposto numero diapositiva 8">
            <a:extLst>
              <a:ext uri="{FF2B5EF4-FFF2-40B4-BE49-F238E27FC236}">
                <a16:creationId xmlns:a16="http://schemas.microsoft.com/office/drawing/2014/main" id="{75E13672-D04E-4BAE-ADB1-4E0B6B602F2A}"/>
              </a:ext>
            </a:extLst>
          </p:cNvPr>
          <p:cNvSpPr>
            <a:spLocks noGrp="1"/>
          </p:cNvSpPr>
          <p:nvPr>
            <p:ph type="sldNum" sz="quarter" idx="12"/>
          </p:nvPr>
        </p:nvSpPr>
        <p:spPr/>
        <p:txBody>
          <a:bodyPr/>
          <a:lstStyle/>
          <a:p>
            <a:fld id="{23C76486-C2C4-4D7A-B39C-4A60E478F588}" type="slidenum">
              <a:rPr lang="it-IT" smtClean="0"/>
              <a:t>1</a:t>
            </a:fld>
            <a:endParaRPr lang="it-IT"/>
          </a:p>
        </p:txBody>
      </p:sp>
    </p:spTree>
    <p:extLst>
      <p:ext uri="{BB962C8B-B14F-4D97-AF65-F5344CB8AC3E}">
        <p14:creationId xmlns:p14="http://schemas.microsoft.com/office/powerpoint/2010/main" val="732633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4C5C1-29FE-4B2F-BC75-B1534DE02433}"/>
              </a:ext>
            </a:extLst>
          </p:cNvPr>
          <p:cNvSpPr>
            <a:spLocks noGrp="1"/>
          </p:cNvSpPr>
          <p:nvPr>
            <p:ph type="title"/>
          </p:nvPr>
        </p:nvSpPr>
        <p:spPr/>
        <p:txBody>
          <a:bodyPr/>
          <a:lstStyle/>
          <a:p>
            <a:endParaRPr lang="it-IT"/>
          </a:p>
        </p:txBody>
      </p:sp>
      <p:pic>
        <p:nvPicPr>
          <p:cNvPr id="5" name="Content Placeholder 4" descr="Graphical user interface&#10;&#10;Description automatically generated">
            <a:extLst>
              <a:ext uri="{FF2B5EF4-FFF2-40B4-BE49-F238E27FC236}">
                <a16:creationId xmlns:a16="http://schemas.microsoft.com/office/drawing/2014/main" id="{D7E8AED7-A17F-4489-AE41-300F2EBE65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1398608" cy="7124131"/>
          </a:xfrm>
        </p:spPr>
      </p:pic>
    </p:spTree>
    <p:extLst>
      <p:ext uri="{BB962C8B-B14F-4D97-AF65-F5344CB8AC3E}">
        <p14:creationId xmlns:p14="http://schemas.microsoft.com/office/powerpoint/2010/main" val="1512623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7BF0C-AEBD-4638-878E-659EE38B1753}"/>
              </a:ext>
            </a:extLst>
          </p:cNvPr>
          <p:cNvSpPr>
            <a:spLocks noGrp="1"/>
          </p:cNvSpPr>
          <p:nvPr>
            <p:ph type="title"/>
          </p:nvPr>
        </p:nvSpPr>
        <p:spPr/>
        <p:txBody>
          <a:bodyPr/>
          <a:lstStyle/>
          <a:p>
            <a:r>
              <a:rPr lang="it-IT" dirty="0"/>
              <a:t>Open </a:t>
            </a:r>
            <a:r>
              <a:rPr lang="it-IT" dirty="0" err="1"/>
              <a:t>Vivado</a:t>
            </a:r>
            <a:r>
              <a:rPr lang="it-IT" dirty="0"/>
              <a:t>!</a:t>
            </a:r>
          </a:p>
        </p:txBody>
      </p:sp>
      <p:sp>
        <p:nvSpPr>
          <p:cNvPr id="3" name="Content Placeholder 2">
            <a:extLst>
              <a:ext uri="{FF2B5EF4-FFF2-40B4-BE49-F238E27FC236}">
                <a16:creationId xmlns:a16="http://schemas.microsoft.com/office/drawing/2014/main" id="{2BFE149E-277C-42A3-8BDA-BBF56B16F1DE}"/>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1920417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A4A48A2-096C-41FC-81F8-87DA882BB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452" y="1816992"/>
            <a:ext cx="7000775" cy="4375484"/>
          </a:xfrm>
          <a:prstGeom prst="rect">
            <a:avLst/>
          </a:prstGeom>
        </p:spPr>
      </p:pic>
      <p:sp>
        <p:nvSpPr>
          <p:cNvPr id="4" name="Segnaposto contenuto 2">
            <a:extLst>
              <a:ext uri="{FF2B5EF4-FFF2-40B4-BE49-F238E27FC236}">
                <a16:creationId xmlns:a16="http://schemas.microsoft.com/office/drawing/2014/main" id="{94D8969C-5302-4395-9BB2-F722C83BFBD5}"/>
              </a:ext>
            </a:extLst>
          </p:cNvPr>
          <p:cNvSpPr txBox="1">
            <a:spLocks/>
          </p:cNvSpPr>
          <p:nvPr/>
        </p:nvSpPr>
        <p:spPr>
          <a:xfrm>
            <a:off x="373452" y="450811"/>
            <a:ext cx="11465621" cy="7904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3200" b="1" cap="small" dirty="0"/>
              <a:t>RTL design…con il </a:t>
            </a:r>
            <a:r>
              <a:rPr lang="it-IT" altLang="it-IT" sz="3200" b="1" cap="small" dirty="0" err="1"/>
              <a:t>Verilog</a:t>
            </a:r>
            <a:r>
              <a:rPr lang="it-IT" altLang="it-IT" sz="3200" b="1" cap="small" dirty="0"/>
              <a:t>:  </a:t>
            </a:r>
            <a:r>
              <a:rPr lang="it-IT" altLang="it-IT" sz="2400" b="1" cap="small" dirty="0">
                <a:solidFill>
                  <a:srgbClr val="FF0000"/>
                </a:solidFill>
              </a:rPr>
              <a:t>Esempio 4 </a:t>
            </a:r>
            <a:br>
              <a:rPr lang="it-IT" altLang="it-IT" sz="2400" b="1" cap="small" dirty="0">
                <a:solidFill>
                  <a:srgbClr val="FF0000"/>
                </a:solidFill>
              </a:rPr>
            </a:br>
            <a:br>
              <a:rPr lang="it-IT" altLang="it-IT" sz="2400" b="1" cap="small" dirty="0">
                <a:solidFill>
                  <a:srgbClr val="FF0000"/>
                </a:solidFill>
              </a:rPr>
            </a:br>
            <a:r>
              <a:rPr lang="it-IT" altLang="it-IT" sz="2400" b="1" cap="small" dirty="0">
                <a:solidFill>
                  <a:srgbClr val="FF0000"/>
                </a:solidFill>
              </a:rPr>
              <a:t>project_4_EsempioGerarchico_ILA_con_Bitstream</a:t>
            </a:r>
            <a:endParaRPr lang="it-IT" altLang="it-IT" sz="4400" b="1" cap="small" dirty="0">
              <a:solidFill>
                <a:srgbClr val="FF0000"/>
              </a:solidFill>
            </a:endParaRPr>
          </a:p>
        </p:txBody>
      </p:sp>
      <p:sp>
        <p:nvSpPr>
          <p:cNvPr id="5" name="TextBox 4">
            <a:extLst>
              <a:ext uri="{FF2B5EF4-FFF2-40B4-BE49-F238E27FC236}">
                <a16:creationId xmlns:a16="http://schemas.microsoft.com/office/drawing/2014/main" id="{17208D93-0EC3-4F8D-9BF2-F12C972C2CB9}"/>
              </a:ext>
            </a:extLst>
          </p:cNvPr>
          <p:cNvSpPr txBox="1"/>
          <p:nvPr/>
        </p:nvSpPr>
        <p:spPr>
          <a:xfrm>
            <a:off x="7789025" y="1529541"/>
            <a:ext cx="3400635" cy="2585323"/>
          </a:xfrm>
          <a:prstGeom prst="rect">
            <a:avLst/>
          </a:prstGeom>
          <a:noFill/>
        </p:spPr>
        <p:txBody>
          <a:bodyPr wrap="square" rtlCol="0">
            <a:spAutoFit/>
          </a:bodyPr>
          <a:lstStyle/>
          <a:p>
            <a:r>
              <a:rPr lang="it-IT" dirty="0"/>
              <a:t>Partiamo dal progetto di prima e adattiamolo mettendo un nuovo componente chiamato ILA. </a:t>
            </a:r>
            <a:br>
              <a:rPr lang="it-IT" dirty="0"/>
            </a:br>
            <a:br>
              <a:rPr lang="it-IT" dirty="0"/>
            </a:br>
            <a:r>
              <a:rPr lang="it-IT" dirty="0"/>
              <a:t>ILA è una sorta di Analizzatore di Stati Logici che si può collocare dentro all’FPGA. E’ uno strumento potentissimo.</a:t>
            </a:r>
          </a:p>
          <a:p>
            <a:endParaRPr lang="it-IT" dirty="0"/>
          </a:p>
        </p:txBody>
      </p:sp>
    </p:spTree>
    <p:extLst>
      <p:ext uri="{BB962C8B-B14F-4D97-AF65-F5344CB8AC3E}">
        <p14:creationId xmlns:p14="http://schemas.microsoft.com/office/powerpoint/2010/main" val="254738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0" y="2325911"/>
            <a:ext cx="5497286" cy="1201530"/>
          </a:xfrm>
        </p:spPr>
        <p:txBody>
          <a:bodyPr>
            <a:normAutofit/>
          </a:bodyPr>
          <a:lstStyle/>
          <a:p>
            <a:r>
              <a:rPr lang="it-IT" sz="7200" b="1" cap="small" dirty="0" err="1">
                <a:latin typeface="+mn-lt"/>
                <a:ea typeface="+mn-ea"/>
                <a:cs typeface="+mn-cs"/>
              </a:rPr>
              <a:t>ChipScope</a:t>
            </a:r>
            <a:endParaRPr lang="it-IT" sz="7200" b="1" cap="small" dirty="0">
              <a:latin typeface="+mn-lt"/>
              <a:ea typeface="+mn-ea"/>
              <a:cs typeface="+mn-cs"/>
            </a:endParaRPr>
          </a:p>
        </p:txBody>
      </p:sp>
      <p:sp>
        <p:nvSpPr>
          <p:cNvPr id="3" name="Sottotitolo 2"/>
          <p:cNvSpPr>
            <a:spLocks noGrp="1"/>
          </p:cNvSpPr>
          <p:nvPr>
            <p:ph type="subTitle" idx="1"/>
          </p:nvPr>
        </p:nvSpPr>
        <p:spPr>
          <a:xfrm>
            <a:off x="508000" y="3917992"/>
            <a:ext cx="11465620" cy="2489197"/>
          </a:xfrm>
        </p:spPr>
        <p:txBody>
          <a:bodyPr>
            <a:normAutofit lnSpcReduction="10000"/>
          </a:bodyPr>
          <a:lstStyle/>
          <a:p>
            <a:pPr marL="342900" indent="-342900" algn="l">
              <a:spcBef>
                <a:spcPct val="0"/>
              </a:spcBef>
              <a:buFont typeface="Arial" panose="020B0604020202020204" pitchFamily="34" charset="0"/>
              <a:buChar char="•"/>
            </a:pPr>
            <a:r>
              <a:rPr lang="it-IT" dirty="0"/>
              <a:t>Il progetto del Firmware ha generato una </a:t>
            </a:r>
            <a:r>
              <a:rPr lang="it-IT" dirty="0" err="1"/>
              <a:t>netlist</a:t>
            </a:r>
            <a:r>
              <a:rPr lang="it-IT" dirty="0"/>
              <a:t> dentro all’FPGA</a:t>
            </a:r>
            <a:br>
              <a:rPr lang="it-IT" dirty="0"/>
            </a:br>
            <a:endParaRPr lang="it-IT" dirty="0"/>
          </a:p>
          <a:p>
            <a:pPr marL="342900" indent="-342900" algn="l">
              <a:spcBef>
                <a:spcPct val="0"/>
              </a:spcBef>
              <a:buFont typeface="Arial" panose="020B0604020202020204" pitchFamily="34" charset="0"/>
              <a:buChar char="•"/>
            </a:pPr>
            <a:r>
              <a:rPr lang="it-IT" dirty="0"/>
              <a:t>L’analizzatore di stati logici, CHIPSCOPE serve a monitorare i segnali che abbiamo costruito con che si trovano all’interno dell’FPGA e che vediamo rappresentati nello schematico qui sopra.</a:t>
            </a:r>
          </a:p>
          <a:p>
            <a:pPr marL="342900" indent="-342900" algn="l">
              <a:spcBef>
                <a:spcPct val="0"/>
              </a:spcBef>
              <a:buFont typeface="Arial" panose="020B0604020202020204" pitchFamily="34" charset="0"/>
              <a:buChar char="•"/>
            </a:pPr>
            <a:endParaRPr lang="it-IT" dirty="0"/>
          </a:p>
          <a:p>
            <a:pPr marL="342900" indent="-342900" algn="l">
              <a:spcBef>
                <a:spcPct val="0"/>
              </a:spcBef>
              <a:buFont typeface="Arial" panose="020B0604020202020204" pitchFamily="34" charset="0"/>
              <a:buChar char="•"/>
            </a:pPr>
            <a:r>
              <a:rPr lang="it-IT" dirty="0"/>
              <a:t>Il compilatore ad ogni NET ha associato un nome che possiamo recuperare e collegare al nostro analizzatore</a:t>
            </a:r>
          </a:p>
        </p:txBody>
      </p:sp>
      <p:sp>
        <p:nvSpPr>
          <p:cNvPr id="8" name="Segnaposto numero diapositiva 7"/>
          <p:cNvSpPr>
            <a:spLocks noGrp="1"/>
          </p:cNvSpPr>
          <p:nvPr>
            <p:ph type="sldNum" sz="quarter" idx="12"/>
          </p:nvPr>
        </p:nvSpPr>
        <p:spPr>
          <a:xfrm>
            <a:off x="8610600" y="6386006"/>
            <a:ext cx="2743200" cy="365125"/>
          </a:xfrm>
        </p:spPr>
        <p:txBody>
          <a:bodyPr/>
          <a:lstStyle/>
          <a:p>
            <a:fld id="{1F98A442-56E4-4677-AFB8-10BD08E33475}" type="slidenum">
              <a:rPr lang="it-IT" smtClean="0"/>
              <a:t>13</a:t>
            </a:fld>
            <a:endParaRPr lang="it-IT"/>
          </a:p>
        </p:txBody>
      </p:sp>
      <p:sp>
        <p:nvSpPr>
          <p:cNvPr id="5" name="Segnaposto contenuto 2">
            <a:extLst>
              <a:ext uri="{FF2B5EF4-FFF2-40B4-BE49-F238E27FC236}">
                <a16:creationId xmlns:a16="http://schemas.microsoft.com/office/drawing/2014/main" id="{67B35A43-497C-4CC2-AFCF-346E73D6A6EF}"/>
              </a:ext>
            </a:extLst>
          </p:cNvPr>
          <p:cNvSpPr txBox="1">
            <a:spLocks/>
          </p:cNvSpPr>
          <p:nvPr/>
        </p:nvSpPr>
        <p:spPr>
          <a:xfrm>
            <a:off x="363189" y="450811"/>
            <a:ext cx="11465621" cy="7904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3200" b="1" cap="small" dirty="0"/>
              <a:t>RTL design…con il </a:t>
            </a:r>
            <a:r>
              <a:rPr lang="it-IT" altLang="it-IT" sz="3200" b="1" cap="small" dirty="0" err="1"/>
              <a:t>Verilog</a:t>
            </a:r>
            <a:r>
              <a:rPr lang="it-IT" altLang="it-IT" sz="3200" b="1" cap="small" dirty="0"/>
              <a:t>:  </a:t>
            </a:r>
            <a:r>
              <a:rPr lang="it-IT" altLang="it-IT" sz="2400" b="1" cap="small" dirty="0">
                <a:solidFill>
                  <a:srgbClr val="FF0000"/>
                </a:solidFill>
              </a:rPr>
              <a:t>Esempio 4 </a:t>
            </a:r>
            <a:br>
              <a:rPr lang="it-IT" altLang="it-IT" sz="2400" b="1" cap="small" dirty="0">
                <a:solidFill>
                  <a:srgbClr val="FF0000"/>
                </a:solidFill>
              </a:rPr>
            </a:br>
            <a:br>
              <a:rPr lang="it-IT" altLang="it-IT" sz="2400" b="1" cap="small" dirty="0">
                <a:solidFill>
                  <a:srgbClr val="FF0000"/>
                </a:solidFill>
              </a:rPr>
            </a:br>
            <a:r>
              <a:rPr lang="it-IT" altLang="it-IT" sz="2400" b="1" cap="small" dirty="0">
                <a:solidFill>
                  <a:srgbClr val="FF0000"/>
                </a:solidFill>
              </a:rPr>
              <a:t>project_4_EsempioGerarchico_ILA_con_Bitstream</a:t>
            </a:r>
            <a:endParaRPr lang="it-IT" altLang="it-IT" sz="4400" b="1" cap="small" dirty="0">
              <a:solidFill>
                <a:srgbClr val="FF0000"/>
              </a:solidFill>
            </a:endParaRPr>
          </a:p>
        </p:txBody>
      </p:sp>
      <p:pic>
        <p:nvPicPr>
          <p:cNvPr id="6" name="Picture 5" descr="Diagram, schematic&#10;&#10;Description automatically generated">
            <a:extLst>
              <a:ext uri="{FF2B5EF4-FFF2-40B4-BE49-F238E27FC236}">
                <a16:creationId xmlns:a16="http://schemas.microsoft.com/office/drawing/2014/main" id="{6F3B321B-EBE3-4498-AAAA-6FD4B696C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404" y="962635"/>
            <a:ext cx="4561596" cy="2850997"/>
          </a:xfrm>
          <a:prstGeom prst="rect">
            <a:avLst/>
          </a:prstGeom>
        </p:spPr>
      </p:pic>
    </p:spTree>
    <p:extLst>
      <p:ext uri="{BB962C8B-B14F-4D97-AF65-F5344CB8AC3E}">
        <p14:creationId xmlns:p14="http://schemas.microsoft.com/office/powerpoint/2010/main" val="233797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58" y="2224216"/>
            <a:ext cx="4306564" cy="3301699"/>
          </a:xfrm>
          <a:prstGeom prst="rect">
            <a:avLst/>
          </a:prstGeom>
        </p:spPr>
      </p:pic>
      <p:sp>
        <p:nvSpPr>
          <p:cNvPr id="7" name="CasellaDiTesto 6"/>
          <p:cNvSpPr txBox="1"/>
          <p:nvPr/>
        </p:nvSpPr>
        <p:spPr>
          <a:xfrm>
            <a:off x="5106922" y="2224216"/>
            <a:ext cx="3955698" cy="369332"/>
          </a:xfrm>
          <a:prstGeom prst="rect">
            <a:avLst/>
          </a:prstGeom>
          <a:noFill/>
        </p:spPr>
        <p:txBody>
          <a:bodyPr wrap="none" rtlCol="0">
            <a:spAutoFit/>
          </a:bodyPr>
          <a:lstStyle/>
          <a:p>
            <a:r>
              <a:rPr lang="it-IT" dirty="0">
                <a:latin typeface="Comic Sans MS" panose="030F0702030302020204" pitchFamily="66" charset="0"/>
              </a:rPr>
              <a:t> </a:t>
            </a:r>
            <a:r>
              <a:rPr lang="it-IT" b="1" dirty="0">
                <a:latin typeface="Calibri" panose="020F0502020204030204" pitchFamily="34" charset="0"/>
                <a:cs typeface="Calibri" panose="020F0502020204030204" pitchFamily="34" charset="0"/>
              </a:rPr>
              <a:t>I</a:t>
            </a:r>
            <a:r>
              <a:rPr lang="it-IT" dirty="0">
                <a:latin typeface="Calibri" panose="020F0502020204030204" pitchFamily="34" charset="0"/>
                <a:cs typeface="Calibri" panose="020F0502020204030204" pitchFamily="34" charset="0"/>
              </a:rPr>
              <a:t>nternal </a:t>
            </a:r>
            <a:r>
              <a:rPr lang="it-IT" b="1" dirty="0" err="1">
                <a:latin typeface="Calibri" panose="020F0502020204030204" pitchFamily="34" charset="0"/>
                <a:cs typeface="Calibri" panose="020F0502020204030204" pitchFamily="34" charset="0"/>
              </a:rPr>
              <a:t>L</a:t>
            </a:r>
            <a:r>
              <a:rPr lang="it-IT" dirty="0" err="1">
                <a:latin typeface="Calibri" panose="020F0502020204030204" pitchFamily="34" charset="0"/>
                <a:cs typeface="Calibri" panose="020F0502020204030204" pitchFamily="34" charset="0"/>
              </a:rPr>
              <a:t>ogic</a:t>
            </a:r>
            <a:r>
              <a:rPr lang="it-IT" dirty="0">
                <a:latin typeface="Calibri" panose="020F0502020204030204" pitchFamily="34" charset="0"/>
                <a:cs typeface="Calibri" panose="020F0502020204030204" pitchFamily="34" charset="0"/>
              </a:rPr>
              <a:t> </a:t>
            </a:r>
            <a:r>
              <a:rPr lang="it-IT" b="1" dirty="0">
                <a:latin typeface="Calibri" panose="020F0502020204030204" pitchFamily="34" charset="0"/>
                <a:cs typeface="Calibri" panose="020F0502020204030204" pitchFamily="34" charset="0"/>
              </a:rPr>
              <a:t>A</a:t>
            </a:r>
            <a:r>
              <a:rPr lang="it-IT" dirty="0">
                <a:latin typeface="Calibri" panose="020F0502020204030204" pitchFamily="34" charset="0"/>
                <a:cs typeface="Calibri" panose="020F0502020204030204" pitchFamily="34" charset="0"/>
              </a:rPr>
              <a:t>nalyzer  (Core Sincrono</a:t>
            </a:r>
            <a:r>
              <a:rPr lang="it-IT" dirty="0">
                <a:latin typeface="Comic Sans MS" panose="030F0702030302020204" pitchFamily="66" charset="0"/>
              </a:rPr>
              <a:t>)</a:t>
            </a:r>
          </a:p>
        </p:txBody>
      </p:sp>
      <p:sp>
        <p:nvSpPr>
          <p:cNvPr id="8" name="CasellaDiTesto 7"/>
          <p:cNvSpPr txBox="1"/>
          <p:nvPr/>
        </p:nvSpPr>
        <p:spPr>
          <a:xfrm>
            <a:off x="5338572" y="5525915"/>
            <a:ext cx="740908" cy="369332"/>
          </a:xfrm>
          <a:prstGeom prst="rect">
            <a:avLst/>
          </a:prstGeom>
          <a:noFill/>
        </p:spPr>
        <p:txBody>
          <a:bodyPr wrap="none" rtlCol="0">
            <a:spAutoFit/>
          </a:bodyPr>
          <a:lstStyle/>
          <a:p>
            <a:r>
              <a:rPr lang="it-IT" dirty="0">
                <a:latin typeface="Comic Sans MS" panose="030F0702030302020204" pitchFamily="66" charset="0"/>
              </a:rPr>
              <a:t> </a:t>
            </a:r>
            <a:r>
              <a:rPr lang="it-IT" b="1" dirty="0" err="1">
                <a:latin typeface="Comic Sans MS" panose="030F0702030302020204" pitchFamily="66" charset="0"/>
              </a:rPr>
              <a:t>I</a:t>
            </a:r>
            <a:r>
              <a:rPr lang="it-IT" dirty="0" err="1">
                <a:latin typeface="Comic Sans MS" panose="030F0702030302020204" pitchFamily="66" charset="0"/>
              </a:rPr>
              <a:t>con</a:t>
            </a:r>
            <a:endParaRPr lang="it-IT" dirty="0">
              <a:latin typeface="Comic Sans MS" panose="030F0702030302020204" pitchFamily="66" charset="0"/>
            </a:endParaRPr>
          </a:p>
        </p:txBody>
      </p:sp>
      <p:cxnSp>
        <p:nvCxnSpPr>
          <p:cNvPr id="10" name="Connettore 2 9"/>
          <p:cNvCxnSpPr/>
          <p:nvPr/>
        </p:nvCxnSpPr>
        <p:spPr>
          <a:xfrm flipH="1">
            <a:off x="3756455" y="2663520"/>
            <a:ext cx="2594918" cy="314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p:cNvCxnSpPr/>
          <p:nvPr/>
        </p:nvCxnSpPr>
        <p:spPr>
          <a:xfrm flipH="1">
            <a:off x="4600565" y="2663520"/>
            <a:ext cx="1750808" cy="1127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p:cNvCxnSpPr/>
          <p:nvPr/>
        </p:nvCxnSpPr>
        <p:spPr>
          <a:xfrm flipH="1">
            <a:off x="4507889" y="2663520"/>
            <a:ext cx="1803242" cy="426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p:cNvCxnSpPr/>
          <p:nvPr/>
        </p:nvCxnSpPr>
        <p:spPr>
          <a:xfrm flipH="1" flipV="1">
            <a:off x="3568776" y="4079713"/>
            <a:ext cx="2127689" cy="1350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p:cNvSpPr txBox="1"/>
          <p:nvPr/>
        </p:nvSpPr>
        <p:spPr>
          <a:xfrm>
            <a:off x="6803917" y="3421983"/>
            <a:ext cx="4665354" cy="646331"/>
          </a:xfrm>
          <a:prstGeom prst="rect">
            <a:avLst/>
          </a:prstGeom>
          <a:noFill/>
        </p:spPr>
        <p:txBody>
          <a:bodyPr wrap="square" rtlCol="0">
            <a:spAutoFit/>
          </a:bodyPr>
          <a:lstStyle/>
          <a:p>
            <a:r>
              <a:rPr lang="it-IT" dirty="0">
                <a:latin typeface="Calibri" panose="020F0502020204030204" pitchFamily="34" charset="0"/>
                <a:cs typeface="Calibri" panose="020F0502020204030204" pitchFamily="34" charset="0"/>
              </a:rPr>
              <a:t>Quanti campioni/segnali possiamo raccogliere? Dipende dalla memoria disponibile*</a:t>
            </a:r>
          </a:p>
        </p:txBody>
      </p:sp>
      <p:sp>
        <p:nvSpPr>
          <p:cNvPr id="22" name="CasellaDiTesto 21"/>
          <p:cNvSpPr txBox="1"/>
          <p:nvPr/>
        </p:nvSpPr>
        <p:spPr>
          <a:xfrm>
            <a:off x="6906579" y="6325878"/>
            <a:ext cx="4428264" cy="276999"/>
          </a:xfrm>
          <a:prstGeom prst="rect">
            <a:avLst/>
          </a:prstGeom>
          <a:noFill/>
        </p:spPr>
        <p:txBody>
          <a:bodyPr wrap="none" rtlCol="0">
            <a:spAutoFit/>
          </a:bodyPr>
          <a:lstStyle/>
          <a:p>
            <a:r>
              <a:rPr lang="it-IT" sz="1200" b="1" dirty="0">
                <a:latin typeface="Calibri" panose="020F0502020204030204" pitchFamily="34" charset="0"/>
                <a:cs typeface="Calibri" panose="020F0502020204030204" pitchFamily="34" charset="0"/>
              </a:rPr>
              <a:t>*L’analizzatore sfrutta i blocchi di RAM (BRAM) presenti nell’FPGA </a:t>
            </a:r>
          </a:p>
        </p:txBody>
      </p:sp>
      <p:sp>
        <p:nvSpPr>
          <p:cNvPr id="23" name="Rettangolo 22"/>
          <p:cNvSpPr/>
          <p:nvPr/>
        </p:nvSpPr>
        <p:spPr>
          <a:xfrm>
            <a:off x="6578221" y="3380109"/>
            <a:ext cx="4891050" cy="6996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Segnaposto numero diapositiva 26"/>
          <p:cNvSpPr>
            <a:spLocks noGrp="1"/>
          </p:cNvSpPr>
          <p:nvPr>
            <p:ph type="sldNum" sz="quarter" idx="12"/>
          </p:nvPr>
        </p:nvSpPr>
        <p:spPr>
          <a:xfrm>
            <a:off x="8628355" y="6545688"/>
            <a:ext cx="2743200" cy="365125"/>
          </a:xfrm>
        </p:spPr>
        <p:txBody>
          <a:bodyPr/>
          <a:lstStyle/>
          <a:p>
            <a:fld id="{1F98A442-56E4-4677-AFB8-10BD08E33475}" type="slidenum">
              <a:rPr lang="it-IT" smtClean="0"/>
              <a:t>14</a:t>
            </a:fld>
            <a:endParaRPr lang="it-IT" dirty="0"/>
          </a:p>
        </p:txBody>
      </p:sp>
      <p:sp>
        <p:nvSpPr>
          <p:cNvPr id="15" name="Segnaposto contenuto 2">
            <a:extLst>
              <a:ext uri="{FF2B5EF4-FFF2-40B4-BE49-F238E27FC236}">
                <a16:creationId xmlns:a16="http://schemas.microsoft.com/office/drawing/2014/main" id="{F06873D2-A5E1-4349-B3F7-F7B1E409F62C}"/>
              </a:ext>
            </a:extLst>
          </p:cNvPr>
          <p:cNvSpPr txBox="1">
            <a:spLocks/>
          </p:cNvSpPr>
          <p:nvPr/>
        </p:nvSpPr>
        <p:spPr>
          <a:xfrm>
            <a:off x="363189" y="450811"/>
            <a:ext cx="11465621" cy="7904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3200" b="1" cap="small" dirty="0"/>
              <a:t>RTL design…con il </a:t>
            </a:r>
            <a:r>
              <a:rPr lang="it-IT" altLang="it-IT" sz="3200" b="1" cap="small" dirty="0" err="1"/>
              <a:t>Verilog</a:t>
            </a:r>
            <a:r>
              <a:rPr lang="it-IT" altLang="it-IT" sz="3200" b="1" cap="small" dirty="0"/>
              <a:t>:  </a:t>
            </a:r>
            <a:r>
              <a:rPr lang="it-IT" altLang="it-IT" sz="2400" b="1" cap="small" dirty="0">
                <a:solidFill>
                  <a:srgbClr val="FF0000"/>
                </a:solidFill>
              </a:rPr>
              <a:t>Esempio 4 </a:t>
            </a:r>
            <a:br>
              <a:rPr lang="it-IT" altLang="it-IT" sz="2400" b="1" cap="small" dirty="0">
                <a:solidFill>
                  <a:srgbClr val="FF0000"/>
                </a:solidFill>
              </a:rPr>
            </a:br>
            <a:br>
              <a:rPr lang="it-IT" altLang="it-IT" sz="2400" b="1" cap="small" dirty="0">
                <a:solidFill>
                  <a:srgbClr val="FF0000"/>
                </a:solidFill>
              </a:rPr>
            </a:br>
            <a:r>
              <a:rPr lang="it-IT" altLang="it-IT" sz="2400" b="1" cap="small" dirty="0">
                <a:solidFill>
                  <a:srgbClr val="FF0000"/>
                </a:solidFill>
              </a:rPr>
              <a:t>project_4_EsempioGerarchico_ILA_con_Bitstream</a:t>
            </a:r>
            <a:endParaRPr lang="it-IT" altLang="it-IT" sz="4400" b="1" cap="small" dirty="0">
              <a:solidFill>
                <a:srgbClr val="FF0000"/>
              </a:solidFill>
            </a:endParaRPr>
          </a:p>
        </p:txBody>
      </p:sp>
      <p:sp>
        <p:nvSpPr>
          <p:cNvPr id="19" name="CasellaDiTesto 20">
            <a:extLst>
              <a:ext uri="{FF2B5EF4-FFF2-40B4-BE49-F238E27FC236}">
                <a16:creationId xmlns:a16="http://schemas.microsoft.com/office/drawing/2014/main" id="{F1522608-A32B-4D81-8614-25BE73BA7A00}"/>
              </a:ext>
            </a:extLst>
          </p:cNvPr>
          <p:cNvSpPr txBox="1"/>
          <p:nvPr/>
        </p:nvSpPr>
        <p:spPr>
          <a:xfrm>
            <a:off x="6906579" y="4937055"/>
            <a:ext cx="4665354" cy="646331"/>
          </a:xfrm>
          <a:prstGeom prst="rect">
            <a:avLst/>
          </a:prstGeom>
          <a:noFill/>
        </p:spPr>
        <p:txBody>
          <a:bodyPr wrap="square" rtlCol="0">
            <a:spAutoFit/>
          </a:bodyPr>
          <a:lstStyle/>
          <a:p>
            <a:r>
              <a:rPr lang="it-IT" dirty="0">
                <a:latin typeface="Calibri" panose="020F0502020204030204" pitchFamily="34" charset="0"/>
                <a:cs typeface="Calibri" panose="020F0502020204030204" pitchFamily="34" charset="0"/>
              </a:rPr>
              <a:t>Facciamo un esempio e cerchiamo di capire a cosa serve la BRAM</a:t>
            </a:r>
          </a:p>
        </p:txBody>
      </p:sp>
    </p:spTree>
    <p:extLst>
      <p:ext uri="{BB962C8B-B14F-4D97-AF65-F5344CB8AC3E}">
        <p14:creationId xmlns:p14="http://schemas.microsoft.com/office/powerpoint/2010/main" val="215421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0" y="290052"/>
            <a:ext cx="9144000" cy="1137153"/>
          </a:xfrm>
        </p:spPr>
        <p:txBody>
          <a:bodyPr>
            <a:normAutofit/>
          </a:bodyPr>
          <a:lstStyle/>
          <a:p>
            <a:r>
              <a:rPr lang="it-IT" sz="4000" dirty="0">
                <a:latin typeface="Calibri" panose="020F0502020204030204" pitchFamily="34" charset="0"/>
                <a:cs typeface="Calibri" panose="020F0502020204030204" pitchFamily="34" charset="0"/>
              </a:rPr>
              <a:t>Internal </a:t>
            </a:r>
            <a:r>
              <a:rPr lang="it-IT" sz="4000" dirty="0" err="1">
                <a:latin typeface="Calibri" panose="020F0502020204030204" pitchFamily="34" charset="0"/>
                <a:cs typeface="Calibri" panose="020F0502020204030204" pitchFamily="34" charset="0"/>
              </a:rPr>
              <a:t>Logic</a:t>
            </a:r>
            <a:r>
              <a:rPr lang="it-IT" sz="4000" dirty="0">
                <a:latin typeface="Calibri" panose="020F0502020204030204" pitchFamily="34" charset="0"/>
                <a:cs typeface="Calibri" panose="020F0502020204030204" pitchFamily="34" charset="0"/>
              </a:rPr>
              <a:t> Analyzer ILA</a:t>
            </a:r>
          </a:p>
        </p:txBody>
      </p:sp>
      <p:sp>
        <p:nvSpPr>
          <p:cNvPr id="5" name="Rettangolo 4"/>
          <p:cNvSpPr/>
          <p:nvPr/>
        </p:nvSpPr>
        <p:spPr>
          <a:xfrm>
            <a:off x="1173892" y="1767016"/>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p:cNvSpPr/>
          <p:nvPr/>
        </p:nvSpPr>
        <p:spPr>
          <a:xfrm>
            <a:off x="1919414" y="1771134"/>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p:cNvSpPr/>
          <p:nvPr/>
        </p:nvSpPr>
        <p:spPr>
          <a:xfrm>
            <a:off x="2660819" y="1767016"/>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p:cNvSpPr/>
          <p:nvPr/>
        </p:nvSpPr>
        <p:spPr>
          <a:xfrm>
            <a:off x="3408399" y="1771134"/>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p:cNvSpPr/>
          <p:nvPr/>
        </p:nvSpPr>
        <p:spPr>
          <a:xfrm>
            <a:off x="4151863" y="1767016"/>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p:cNvSpPr/>
          <p:nvPr/>
        </p:nvSpPr>
        <p:spPr>
          <a:xfrm>
            <a:off x="4897385" y="1771134"/>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p:cNvSpPr/>
          <p:nvPr/>
        </p:nvSpPr>
        <p:spPr>
          <a:xfrm>
            <a:off x="5638790" y="1767016"/>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p:cNvSpPr/>
          <p:nvPr/>
        </p:nvSpPr>
        <p:spPr>
          <a:xfrm>
            <a:off x="6384312" y="1771134"/>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p:cNvSpPr/>
          <p:nvPr/>
        </p:nvSpPr>
        <p:spPr>
          <a:xfrm>
            <a:off x="7129834" y="1767016"/>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p:cNvSpPr/>
          <p:nvPr/>
        </p:nvSpPr>
        <p:spPr>
          <a:xfrm>
            <a:off x="7875356" y="1771134"/>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18"/>
          <p:cNvSpPr/>
          <p:nvPr/>
        </p:nvSpPr>
        <p:spPr>
          <a:xfrm>
            <a:off x="8616761" y="1767016"/>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p:cNvSpPr/>
          <p:nvPr/>
        </p:nvSpPr>
        <p:spPr>
          <a:xfrm>
            <a:off x="9362283" y="1771134"/>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Freccia a destra 20"/>
          <p:cNvSpPr/>
          <p:nvPr/>
        </p:nvSpPr>
        <p:spPr>
          <a:xfrm>
            <a:off x="168878" y="2440459"/>
            <a:ext cx="1000897" cy="101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Freccia a destra 21"/>
          <p:cNvSpPr/>
          <p:nvPr/>
        </p:nvSpPr>
        <p:spPr>
          <a:xfrm>
            <a:off x="10107805" y="2440459"/>
            <a:ext cx="1000897" cy="101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p:cNvSpPr txBox="1"/>
          <p:nvPr/>
        </p:nvSpPr>
        <p:spPr>
          <a:xfrm>
            <a:off x="106351" y="2255793"/>
            <a:ext cx="562975" cy="369332"/>
          </a:xfrm>
          <a:prstGeom prst="rect">
            <a:avLst/>
          </a:prstGeom>
          <a:noFill/>
        </p:spPr>
        <p:txBody>
          <a:bodyPr wrap="none" rtlCol="0">
            <a:spAutoFit/>
          </a:bodyPr>
          <a:lstStyle/>
          <a:p>
            <a:r>
              <a:rPr lang="it-IT" dirty="0"/>
              <a:t>BUS</a:t>
            </a:r>
          </a:p>
        </p:txBody>
      </p:sp>
      <p:sp>
        <p:nvSpPr>
          <p:cNvPr id="24" name="CasellaDiTesto 23"/>
          <p:cNvSpPr txBox="1"/>
          <p:nvPr/>
        </p:nvSpPr>
        <p:spPr>
          <a:xfrm>
            <a:off x="10827214" y="2102018"/>
            <a:ext cx="562975" cy="369332"/>
          </a:xfrm>
          <a:prstGeom prst="rect">
            <a:avLst/>
          </a:prstGeom>
          <a:noFill/>
        </p:spPr>
        <p:txBody>
          <a:bodyPr wrap="none" rtlCol="0">
            <a:spAutoFit/>
          </a:bodyPr>
          <a:lstStyle/>
          <a:p>
            <a:r>
              <a:rPr lang="it-IT" dirty="0"/>
              <a:t>BUS</a:t>
            </a:r>
          </a:p>
        </p:txBody>
      </p:sp>
      <p:sp>
        <p:nvSpPr>
          <p:cNvPr id="25" name="CasellaDiTesto 24"/>
          <p:cNvSpPr txBox="1"/>
          <p:nvPr/>
        </p:nvSpPr>
        <p:spPr>
          <a:xfrm rot="5400000">
            <a:off x="1268498" y="2724480"/>
            <a:ext cx="2035001" cy="523220"/>
          </a:xfrm>
          <a:prstGeom prst="rect">
            <a:avLst/>
          </a:prstGeom>
          <a:noFill/>
        </p:spPr>
        <p:txBody>
          <a:bodyPr wrap="square" rtlCol="0">
            <a:spAutoFit/>
          </a:bodyPr>
          <a:lstStyle/>
          <a:p>
            <a:r>
              <a:rPr lang="it-IT" sz="2800" b="1" dirty="0"/>
              <a:t>0x00000000</a:t>
            </a:r>
          </a:p>
        </p:txBody>
      </p:sp>
      <p:sp>
        <p:nvSpPr>
          <p:cNvPr id="26" name="CasellaDiTesto 25"/>
          <p:cNvSpPr txBox="1"/>
          <p:nvPr/>
        </p:nvSpPr>
        <p:spPr>
          <a:xfrm rot="5400000">
            <a:off x="507079" y="2724481"/>
            <a:ext cx="2035001" cy="523220"/>
          </a:xfrm>
          <a:prstGeom prst="rect">
            <a:avLst/>
          </a:prstGeom>
          <a:noFill/>
        </p:spPr>
        <p:txBody>
          <a:bodyPr wrap="square" rtlCol="0">
            <a:spAutoFit/>
          </a:bodyPr>
          <a:lstStyle/>
          <a:p>
            <a:r>
              <a:rPr lang="it-IT" sz="2800" b="1" dirty="0"/>
              <a:t>0x00000000</a:t>
            </a:r>
          </a:p>
        </p:txBody>
      </p:sp>
      <p:sp>
        <p:nvSpPr>
          <p:cNvPr id="27" name="CasellaDiTesto 26"/>
          <p:cNvSpPr txBox="1"/>
          <p:nvPr/>
        </p:nvSpPr>
        <p:spPr>
          <a:xfrm rot="5400000">
            <a:off x="2018138" y="2724481"/>
            <a:ext cx="2035001" cy="523220"/>
          </a:xfrm>
          <a:prstGeom prst="rect">
            <a:avLst/>
          </a:prstGeom>
          <a:noFill/>
        </p:spPr>
        <p:txBody>
          <a:bodyPr wrap="square" rtlCol="0">
            <a:spAutoFit/>
          </a:bodyPr>
          <a:lstStyle/>
          <a:p>
            <a:r>
              <a:rPr lang="it-IT" sz="2800" b="1" dirty="0"/>
              <a:t>0x00000000</a:t>
            </a:r>
          </a:p>
        </p:txBody>
      </p:sp>
      <p:sp>
        <p:nvSpPr>
          <p:cNvPr id="28" name="CasellaDiTesto 27"/>
          <p:cNvSpPr txBox="1"/>
          <p:nvPr/>
        </p:nvSpPr>
        <p:spPr>
          <a:xfrm>
            <a:off x="1359863" y="4328731"/>
            <a:ext cx="2555508" cy="369332"/>
          </a:xfrm>
          <a:prstGeom prst="rect">
            <a:avLst/>
          </a:prstGeom>
          <a:noFill/>
        </p:spPr>
        <p:txBody>
          <a:bodyPr wrap="none" rtlCol="0">
            <a:spAutoFit/>
          </a:bodyPr>
          <a:lstStyle/>
          <a:p>
            <a:r>
              <a:rPr lang="it-IT" dirty="0"/>
              <a:t>0             1            2      ….. </a:t>
            </a:r>
          </a:p>
        </p:txBody>
      </p:sp>
      <p:sp>
        <p:nvSpPr>
          <p:cNvPr id="29" name="CasellaDiTesto 28"/>
          <p:cNvSpPr txBox="1"/>
          <p:nvPr/>
        </p:nvSpPr>
        <p:spPr>
          <a:xfrm>
            <a:off x="8083086" y="4328731"/>
            <a:ext cx="2146742" cy="369332"/>
          </a:xfrm>
          <a:prstGeom prst="rect">
            <a:avLst/>
          </a:prstGeom>
          <a:noFill/>
        </p:spPr>
        <p:txBody>
          <a:bodyPr wrap="none" rtlCol="0">
            <a:spAutoFit/>
          </a:bodyPr>
          <a:lstStyle/>
          <a:p>
            <a:r>
              <a:rPr lang="it-IT" dirty="0"/>
              <a:t>N-3         N-2       N-1  </a:t>
            </a:r>
          </a:p>
        </p:txBody>
      </p:sp>
      <p:sp>
        <p:nvSpPr>
          <p:cNvPr id="30" name="CasellaDiTesto 29"/>
          <p:cNvSpPr txBox="1"/>
          <p:nvPr/>
        </p:nvSpPr>
        <p:spPr>
          <a:xfrm>
            <a:off x="4278771" y="4863675"/>
            <a:ext cx="1974516" cy="646331"/>
          </a:xfrm>
          <a:prstGeom prst="rect">
            <a:avLst/>
          </a:prstGeom>
          <a:noFill/>
        </p:spPr>
        <p:txBody>
          <a:bodyPr wrap="none" rtlCol="0">
            <a:spAutoFit/>
          </a:bodyPr>
          <a:lstStyle/>
          <a:p>
            <a:pPr algn="ctr"/>
            <a:r>
              <a:rPr lang="it-IT" b="1" dirty="0">
                <a:solidFill>
                  <a:srgbClr val="FF0000"/>
                </a:solidFill>
              </a:rPr>
              <a:t>Trigger Position</a:t>
            </a:r>
          </a:p>
          <a:p>
            <a:pPr algn="ctr"/>
            <a:r>
              <a:rPr lang="it-IT" b="1" dirty="0">
                <a:solidFill>
                  <a:srgbClr val="FF0000"/>
                </a:solidFill>
              </a:rPr>
              <a:t>Word = 0xCOFFEE?</a:t>
            </a:r>
          </a:p>
        </p:txBody>
      </p:sp>
      <p:sp>
        <p:nvSpPr>
          <p:cNvPr id="31" name="Rettangolo 30"/>
          <p:cNvSpPr/>
          <p:nvPr/>
        </p:nvSpPr>
        <p:spPr>
          <a:xfrm>
            <a:off x="4893268" y="1767016"/>
            <a:ext cx="745522" cy="236014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Freccia in su 32"/>
          <p:cNvSpPr/>
          <p:nvPr/>
        </p:nvSpPr>
        <p:spPr>
          <a:xfrm>
            <a:off x="5103341" y="4328731"/>
            <a:ext cx="296562" cy="36933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CasellaDiTesto 33"/>
          <p:cNvSpPr txBox="1"/>
          <p:nvPr/>
        </p:nvSpPr>
        <p:spPr>
          <a:xfrm>
            <a:off x="7901330" y="5002175"/>
            <a:ext cx="1625766" cy="1015663"/>
          </a:xfrm>
          <a:prstGeom prst="rect">
            <a:avLst/>
          </a:prstGeom>
          <a:noFill/>
        </p:spPr>
        <p:txBody>
          <a:bodyPr wrap="none" rtlCol="0">
            <a:spAutoFit/>
          </a:bodyPr>
          <a:lstStyle/>
          <a:p>
            <a:r>
              <a:rPr lang="it-IT" sz="6000" b="1" dirty="0">
                <a:solidFill>
                  <a:srgbClr val="FF0000"/>
                </a:solidFill>
              </a:rPr>
              <a:t>RUN</a:t>
            </a:r>
          </a:p>
        </p:txBody>
      </p:sp>
      <p:sp>
        <p:nvSpPr>
          <p:cNvPr id="38" name="Segnaposto numero diapositiva 37"/>
          <p:cNvSpPr>
            <a:spLocks noGrp="1"/>
          </p:cNvSpPr>
          <p:nvPr>
            <p:ph type="sldNum" sz="quarter" idx="12"/>
          </p:nvPr>
        </p:nvSpPr>
        <p:spPr/>
        <p:txBody>
          <a:bodyPr/>
          <a:lstStyle/>
          <a:p>
            <a:fld id="{1F98A442-56E4-4677-AFB8-10BD08E33475}" type="slidenum">
              <a:rPr lang="it-IT" smtClean="0"/>
              <a:t>15</a:t>
            </a:fld>
            <a:endParaRPr lang="it-IT"/>
          </a:p>
        </p:txBody>
      </p:sp>
    </p:spTree>
    <p:extLst>
      <p:ext uri="{BB962C8B-B14F-4D97-AF65-F5344CB8AC3E}">
        <p14:creationId xmlns:p14="http://schemas.microsoft.com/office/powerpoint/2010/main" val="2108352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0" y="290052"/>
            <a:ext cx="9144000" cy="1137153"/>
          </a:xfrm>
        </p:spPr>
        <p:txBody>
          <a:bodyPr>
            <a:normAutofit/>
          </a:bodyPr>
          <a:lstStyle/>
          <a:p>
            <a:r>
              <a:rPr lang="it-IT" sz="4000" dirty="0">
                <a:latin typeface="Calibri" panose="020F0502020204030204" pitchFamily="34" charset="0"/>
                <a:cs typeface="Calibri" panose="020F0502020204030204" pitchFamily="34" charset="0"/>
              </a:rPr>
              <a:t>Internal</a:t>
            </a:r>
            <a:r>
              <a:rPr lang="it-IT" sz="4000" dirty="0">
                <a:latin typeface="Comic Sans MS" panose="030F0702030302020204" pitchFamily="66" charset="0"/>
              </a:rPr>
              <a:t> </a:t>
            </a:r>
            <a:r>
              <a:rPr lang="it-IT" sz="4000" dirty="0" err="1">
                <a:latin typeface="Calibri" panose="020F0502020204030204" pitchFamily="34" charset="0"/>
                <a:cs typeface="Calibri" panose="020F0502020204030204" pitchFamily="34" charset="0"/>
              </a:rPr>
              <a:t>Logic</a:t>
            </a:r>
            <a:r>
              <a:rPr lang="it-IT" sz="4000" dirty="0">
                <a:latin typeface="Comic Sans MS" panose="030F0702030302020204" pitchFamily="66" charset="0"/>
              </a:rPr>
              <a:t> </a:t>
            </a:r>
            <a:r>
              <a:rPr lang="it-IT" sz="4000" dirty="0">
                <a:latin typeface="Calibri" panose="020F0502020204030204" pitchFamily="34" charset="0"/>
                <a:cs typeface="Calibri" panose="020F0502020204030204" pitchFamily="34" charset="0"/>
              </a:rPr>
              <a:t>Analyzer</a:t>
            </a:r>
            <a:r>
              <a:rPr lang="it-IT" sz="4000" dirty="0">
                <a:latin typeface="Comic Sans MS" panose="030F0702030302020204" pitchFamily="66" charset="0"/>
              </a:rPr>
              <a:t> </a:t>
            </a:r>
            <a:r>
              <a:rPr lang="it-IT" sz="4000" dirty="0">
                <a:latin typeface="Calibri" panose="020F0502020204030204" pitchFamily="34" charset="0"/>
                <a:cs typeface="Calibri" panose="020F0502020204030204" pitchFamily="34" charset="0"/>
              </a:rPr>
              <a:t>ILA</a:t>
            </a:r>
          </a:p>
        </p:txBody>
      </p:sp>
      <p:sp>
        <p:nvSpPr>
          <p:cNvPr id="5" name="Rettangolo 4"/>
          <p:cNvSpPr/>
          <p:nvPr/>
        </p:nvSpPr>
        <p:spPr>
          <a:xfrm>
            <a:off x="1173892" y="1767016"/>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p:cNvSpPr/>
          <p:nvPr/>
        </p:nvSpPr>
        <p:spPr>
          <a:xfrm>
            <a:off x="1919414" y="1771134"/>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p:cNvSpPr/>
          <p:nvPr/>
        </p:nvSpPr>
        <p:spPr>
          <a:xfrm>
            <a:off x="2660819" y="1767016"/>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p:cNvSpPr/>
          <p:nvPr/>
        </p:nvSpPr>
        <p:spPr>
          <a:xfrm>
            <a:off x="3408399" y="1771134"/>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p:cNvSpPr/>
          <p:nvPr/>
        </p:nvSpPr>
        <p:spPr>
          <a:xfrm>
            <a:off x="4151863" y="1767016"/>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p:cNvSpPr/>
          <p:nvPr/>
        </p:nvSpPr>
        <p:spPr>
          <a:xfrm>
            <a:off x="4897385" y="1771134"/>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p:cNvSpPr/>
          <p:nvPr/>
        </p:nvSpPr>
        <p:spPr>
          <a:xfrm>
            <a:off x="5638790" y="1767016"/>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p:cNvSpPr/>
          <p:nvPr/>
        </p:nvSpPr>
        <p:spPr>
          <a:xfrm>
            <a:off x="6384312" y="1771134"/>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p:cNvSpPr/>
          <p:nvPr/>
        </p:nvSpPr>
        <p:spPr>
          <a:xfrm>
            <a:off x="7129834" y="1767016"/>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p:cNvSpPr/>
          <p:nvPr/>
        </p:nvSpPr>
        <p:spPr>
          <a:xfrm>
            <a:off x="7875356" y="1771134"/>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18"/>
          <p:cNvSpPr/>
          <p:nvPr/>
        </p:nvSpPr>
        <p:spPr>
          <a:xfrm>
            <a:off x="8616761" y="1767016"/>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p:cNvSpPr/>
          <p:nvPr/>
        </p:nvSpPr>
        <p:spPr>
          <a:xfrm>
            <a:off x="9362283" y="1771134"/>
            <a:ext cx="741405" cy="23601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Freccia a destra 20"/>
          <p:cNvSpPr/>
          <p:nvPr/>
        </p:nvSpPr>
        <p:spPr>
          <a:xfrm>
            <a:off x="168878" y="2440459"/>
            <a:ext cx="1000897" cy="101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Freccia a destra 21"/>
          <p:cNvSpPr/>
          <p:nvPr/>
        </p:nvSpPr>
        <p:spPr>
          <a:xfrm>
            <a:off x="10107805" y="2440459"/>
            <a:ext cx="1000897" cy="101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p:cNvSpPr txBox="1"/>
          <p:nvPr/>
        </p:nvSpPr>
        <p:spPr>
          <a:xfrm>
            <a:off x="106351" y="2255793"/>
            <a:ext cx="562975" cy="369332"/>
          </a:xfrm>
          <a:prstGeom prst="rect">
            <a:avLst/>
          </a:prstGeom>
          <a:noFill/>
        </p:spPr>
        <p:txBody>
          <a:bodyPr wrap="none" rtlCol="0">
            <a:spAutoFit/>
          </a:bodyPr>
          <a:lstStyle/>
          <a:p>
            <a:r>
              <a:rPr lang="it-IT" dirty="0"/>
              <a:t>BUS</a:t>
            </a:r>
          </a:p>
        </p:txBody>
      </p:sp>
      <p:sp>
        <p:nvSpPr>
          <p:cNvPr id="24" name="CasellaDiTesto 23"/>
          <p:cNvSpPr txBox="1"/>
          <p:nvPr/>
        </p:nvSpPr>
        <p:spPr>
          <a:xfrm>
            <a:off x="10827214" y="2102018"/>
            <a:ext cx="562975" cy="369332"/>
          </a:xfrm>
          <a:prstGeom prst="rect">
            <a:avLst/>
          </a:prstGeom>
          <a:noFill/>
        </p:spPr>
        <p:txBody>
          <a:bodyPr wrap="none" rtlCol="0">
            <a:spAutoFit/>
          </a:bodyPr>
          <a:lstStyle/>
          <a:p>
            <a:r>
              <a:rPr lang="it-IT" dirty="0"/>
              <a:t>BUS</a:t>
            </a:r>
          </a:p>
        </p:txBody>
      </p:sp>
      <p:sp>
        <p:nvSpPr>
          <p:cNvPr id="25" name="CasellaDiTesto 24"/>
          <p:cNvSpPr txBox="1"/>
          <p:nvPr/>
        </p:nvSpPr>
        <p:spPr>
          <a:xfrm rot="5400000">
            <a:off x="1265928" y="2686563"/>
            <a:ext cx="2035001" cy="523220"/>
          </a:xfrm>
          <a:prstGeom prst="rect">
            <a:avLst/>
          </a:prstGeom>
          <a:noFill/>
        </p:spPr>
        <p:txBody>
          <a:bodyPr wrap="square" rtlCol="0">
            <a:spAutoFit/>
          </a:bodyPr>
          <a:lstStyle/>
          <a:p>
            <a:r>
              <a:rPr lang="it-IT" sz="2800" b="1" dirty="0"/>
              <a:t>0x00000000</a:t>
            </a:r>
          </a:p>
        </p:txBody>
      </p:sp>
      <p:sp>
        <p:nvSpPr>
          <p:cNvPr id="26" name="CasellaDiTesto 25"/>
          <p:cNvSpPr txBox="1"/>
          <p:nvPr/>
        </p:nvSpPr>
        <p:spPr>
          <a:xfrm rot="5400000">
            <a:off x="504509" y="2686564"/>
            <a:ext cx="2035001" cy="523220"/>
          </a:xfrm>
          <a:prstGeom prst="rect">
            <a:avLst/>
          </a:prstGeom>
          <a:noFill/>
        </p:spPr>
        <p:txBody>
          <a:bodyPr wrap="square" rtlCol="0">
            <a:spAutoFit/>
          </a:bodyPr>
          <a:lstStyle/>
          <a:p>
            <a:r>
              <a:rPr lang="it-IT" sz="2800" b="1" dirty="0"/>
              <a:t>0x00000000</a:t>
            </a:r>
          </a:p>
        </p:txBody>
      </p:sp>
      <p:sp>
        <p:nvSpPr>
          <p:cNvPr id="27" name="CasellaDiTesto 26"/>
          <p:cNvSpPr txBox="1"/>
          <p:nvPr/>
        </p:nvSpPr>
        <p:spPr>
          <a:xfrm rot="5400000">
            <a:off x="2015568" y="2686564"/>
            <a:ext cx="2035001" cy="523220"/>
          </a:xfrm>
          <a:prstGeom prst="rect">
            <a:avLst/>
          </a:prstGeom>
          <a:noFill/>
        </p:spPr>
        <p:txBody>
          <a:bodyPr wrap="square" rtlCol="0">
            <a:spAutoFit/>
          </a:bodyPr>
          <a:lstStyle/>
          <a:p>
            <a:r>
              <a:rPr lang="it-IT" sz="2800" b="1" dirty="0"/>
              <a:t>0x00000000</a:t>
            </a:r>
          </a:p>
        </p:txBody>
      </p:sp>
      <p:sp>
        <p:nvSpPr>
          <p:cNvPr id="28" name="CasellaDiTesto 27"/>
          <p:cNvSpPr txBox="1"/>
          <p:nvPr/>
        </p:nvSpPr>
        <p:spPr>
          <a:xfrm>
            <a:off x="1359863" y="4328731"/>
            <a:ext cx="2555508" cy="369332"/>
          </a:xfrm>
          <a:prstGeom prst="rect">
            <a:avLst/>
          </a:prstGeom>
          <a:noFill/>
        </p:spPr>
        <p:txBody>
          <a:bodyPr wrap="none" rtlCol="0">
            <a:spAutoFit/>
          </a:bodyPr>
          <a:lstStyle/>
          <a:p>
            <a:r>
              <a:rPr lang="it-IT" dirty="0"/>
              <a:t>0             1            2      ….. </a:t>
            </a:r>
          </a:p>
        </p:txBody>
      </p:sp>
      <p:sp>
        <p:nvSpPr>
          <p:cNvPr id="29" name="CasellaDiTesto 28"/>
          <p:cNvSpPr txBox="1"/>
          <p:nvPr/>
        </p:nvSpPr>
        <p:spPr>
          <a:xfrm>
            <a:off x="8083086" y="4328731"/>
            <a:ext cx="2146742" cy="369332"/>
          </a:xfrm>
          <a:prstGeom prst="rect">
            <a:avLst/>
          </a:prstGeom>
          <a:noFill/>
        </p:spPr>
        <p:txBody>
          <a:bodyPr wrap="none" rtlCol="0">
            <a:spAutoFit/>
          </a:bodyPr>
          <a:lstStyle/>
          <a:p>
            <a:r>
              <a:rPr lang="it-IT" dirty="0"/>
              <a:t>N-3         N-2       N-1  </a:t>
            </a:r>
          </a:p>
        </p:txBody>
      </p:sp>
      <p:sp>
        <p:nvSpPr>
          <p:cNvPr id="30" name="CasellaDiTesto 29"/>
          <p:cNvSpPr txBox="1"/>
          <p:nvPr/>
        </p:nvSpPr>
        <p:spPr>
          <a:xfrm>
            <a:off x="4451120" y="4751356"/>
            <a:ext cx="1665712" cy="369332"/>
          </a:xfrm>
          <a:prstGeom prst="rect">
            <a:avLst/>
          </a:prstGeom>
          <a:noFill/>
        </p:spPr>
        <p:txBody>
          <a:bodyPr wrap="none" rtlCol="0">
            <a:spAutoFit/>
          </a:bodyPr>
          <a:lstStyle/>
          <a:p>
            <a:r>
              <a:rPr lang="it-IT" b="1" dirty="0">
                <a:solidFill>
                  <a:srgbClr val="FF0000"/>
                </a:solidFill>
              </a:rPr>
              <a:t>Trigger Position</a:t>
            </a:r>
          </a:p>
        </p:txBody>
      </p:sp>
      <p:sp>
        <p:nvSpPr>
          <p:cNvPr id="31" name="Rettangolo 30"/>
          <p:cNvSpPr/>
          <p:nvPr/>
        </p:nvSpPr>
        <p:spPr>
          <a:xfrm>
            <a:off x="4893268" y="1767016"/>
            <a:ext cx="745522" cy="236014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Freccia in su 32"/>
          <p:cNvSpPr/>
          <p:nvPr/>
        </p:nvSpPr>
        <p:spPr>
          <a:xfrm>
            <a:off x="5103341" y="4328731"/>
            <a:ext cx="296562" cy="36933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CasellaDiTesto 31"/>
          <p:cNvSpPr txBox="1"/>
          <p:nvPr/>
        </p:nvSpPr>
        <p:spPr>
          <a:xfrm rot="5400000">
            <a:off x="2806998" y="2686564"/>
            <a:ext cx="2035001" cy="523220"/>
          </a:xfrm>
          <a:prstGeom prst="rect">
            <a:avLst/>
          </a:prstGeom>
          <a:noFill/>
        </p:spPr>
        <p:txBody>
          <a:bodyPr wrap="square" rtlCol="0">
            <a:spAutoFit/>
          </a:bodyPr>
          <a:lstStyle/>
          <a:p>
            <a:r>
              <a:rPr lang="it-IT" sz="2800" b="1" dirty="0"/>
              <a:t>0x00000000</a:t>
            </a:r>
          </a:p>
        </p:txBody>
      </p:sp>
      <p:sp>
        <p:nvSpPr>
          <p:cNvPr id="34" name="CasellaDiTesto 33"/>
          <p:cNvSpPr txBox="1"/>
          <p:nvPr/>
        </p:nvSpPr>
        <p:spPr>
          <a:xfrm rot="5400000">
            <a:off x="3526407" y="2686564"/>
            <a:ext cx="2035001" cy="523220"/>
          </a:xfrm>
          <a:prstGeom prst="rect">
            <a:avLst/>
          </a:prstGeom>
          <a:noFill/>
        </p:spPr>
        <p:txBody>
          <a:bodyPr wrap="square" rtlCol="0">
            <a:spAutoFit/>
          </a:bodyPr>
          <a:lstStyle/>
          <a:p>
            <a:r>
              <a:rPr lang="it-IT" sz="2800" b="1" dirty="0"/>
              <a:t>0x00000000</a:t>
            </a:r>
          </a:p>
        </p:txBody>
      </p:sp>
      <p:sp>
        <p:nvSpPr>
          <p:cNvPr id="35" name="CasellaDiTesto 34"/>
          <p:cNvSpPr txBox="1"/>
          <p:nvPr/>
        </p:nvSpPr>
        <p:spPr>
          <a:xfrm rot="5400000">
            <a:off x="5043572" y="2686562"/>
            <a:ext cx="2035001" cy="523220"/>
          </a:xfrm>
          <a:prstGeom prst="rect">
            <a:avLst/>
          </a:prstGeom>
          <a:noFill/>
        </p:spPr>
        <p:txBody>
          <a:bodyPr wrap="square" rtlCol="0">
            <a:spAutoFit/>
          </a:bodyPr>
          <a:lstStyle/>
          <a:p>
            <a:r>
              <a:rPr lang="it-IT" sz="2800" b="1" dirty="0"/>
              <a:t>0x00000000</a:t>
            </a:r>
          </a:p>
        </p:txBody>
      </p:sp>
      <p:sp>
        <p:nvSpPr>
          <p:cNvPr id="36" name="CasellaDiTesto 35"/>
          <p:cNvSpPr txBox="1"/>
          <p:nvPr/>
        </p:nvSpPr>
        <p:spPr>
          <a:xfrm rot="5400000">
            <a:off x="4282153" y="2686563"/>
            <a:ext cx="2035001" cy="523220"/>
          </a:xfrm>
          <a:prstGeom prst="rect">
            <a:avLst/>
          </a:prstGeom>
          <a:noFill/>
        </p:spPr>
        <p:txBody>
          <a:bodyPr wrap="square" rtlCol="0">
            <a:spAutoFit/>
          </a:bodyPr>
          <a:lstStyle/>
          <a:p>
            <a:r>
              <a:rPr lang="it-IT" sz="2800" b="1" dirty="0"/>
              <a:t>0x00C0FFEE</a:t>
            </a:r>
          </a:p>
        </p:txBody>
      </p:sp>
      <p:sp>
        <p:nvSpPr>
          <p:cNvPr id="37" name="CasellaDiTesto 36"/>
          <p:cNvSpPr txBox="1"/>
          <p:nvPr/>
        </p:nvSpPr>
        <p:spPr>
          <a:xfrm rot="5400000">
            <a:off x="5793212" y="2686563"/>
            <a:ext cx="2035001" cy="523220"/>
          </a:xfrm>
          <a:prstGeom prst="rect">
            <a:avLst/>
          </a:prstGeom>
          <a:noFill/>
        </p:spPr>
        <p:txBody>
          <a:bodyPr wrap="square" rtlCol="0">
            <a:spAutoFit/>
          </a:bodyPr>
          <a:lstStyle/>
          <a:p>
            <a:r>
              <a:rPr lang="it-IT" sz="2800" b="1" dirty="0"/>
              <a:t>0x00000000</a:t>
            </a:r>
          </a:p>
        </p:txBody>
      </p:sp>
      <p:sp>
        <p:nvSpPr>
          <p:cNvPr id="38" name="CasellaDiTesto 37"/>
          <p:cNvSpPr txBox="1"/>
          <p:nvPr/>
        </p:nvSpPr>
        <p:spPr>
          <a:xfrm rot="5400000">
            <a:off x="6584642" y="2686563"/>
            <a:ext cx="2035001" cy="523220"/>
          </a:xfrm>
          <a:prstGeom prst="rect">
            <a:avLst/>
          </a:prstGeom>
          <a:noFill/>
        </p:spPr>
        <p:txBody>
          <a:bodyPr wrap="square" rtlCol="0">
            <a:spAutoFit/>
          </a:bodyPr>
          <a:lstStyle/>
          <a:p>
            <a:r>
              <a:rPr lang="it-IT" sz="2800" b="1" dirty="0"/>
              <a:t>0x00000000</a:t>
            </a:r>
          </a:p>
        </p:txBody>
      </p:sp>
      <p:sp>
        <p:nvSpPr>
          <p:cNvPr id="39" name="CasellaDiTesto 38"/>
          <p:cNvSpPr txBox="1"/>
          <p:nvPr/>
        </p:nvSpPr>
        <p:spPr>
          <a:xfrm rot="5400000">
            <a:off x="7304051" y="2686563"/>
            <a:ext cx="2035001" cy="523220"/>
          </a:xfrm>
          <a:prstGeom prst="rect">
            <a:avLst/>
          </a:prstGeom>
          <a:noFill/>
        </p:spPr>
        <p:txBody>
          <a:bodyPr wrap="square" rtlCol="0">
            <a:spAutoFit/>
          </a:bodyPr>
          <a:lstStyle/>
          <a:p>
            <a:r>
              <a:rPr lang="it-IT" sz="2800" b="1" dirty="0"/>
              <a:t>0x00000000</a:t>
            </a:r>
          </a:p>
        </p:txBody>
      </p:sp>
      <p:sp>
        <p:nvSpPr>
          <p:cNvPr id="40" name="CasellaDiTesto 39"/>
          <p:cNvSpPr txBox="1"/>
          <p:nvPr/>
        </p:nvSpPr>
        <p:spPr>
          <a:xfrm rot="5400000">
            <a:off x="7909509" y="2686563"/>
            <a:ext cx="2035001" cy="523220"/>
          </a:xfrm>
          <a:prstGeom prst="rect">
            <a:avLst/>
          </a:prstGeom>
          <a:noFill/>
        </p:spPr>
        <p:txBody>
          <a:bodyPr wrap="square" rtlCol="0">
            <a:spAutoFit/>
          </a:bodyPr>
          <a:lstStyle/>
          <a:p>
            <a:r>
              <a:rPr lang="it-IT" sz="2800" b="1" dirty="0"/>
              <a:t>0x00000000</a:t>
            </a:r>
          </a:p>
        </p:txBody>
      </p:sp>
      <p:sp>
        <p:nvSpPr>
          <p:cNvPr id="41" name="CasellaDiTesto 40"/>
          <p:cNvSpPr txBox="1"/>
          <p:nvPr/>
        </p:nvSpPr>
        <p:spPr>
          <a:xfrm rot="5400000">
            <a:off x="8628918" y="2686563"/>
            <a:ext cx="2035001" cy="523220"/>
          </a:xfrm>
          <a:prstGeom prst="rect">
            <a:avLst/>
          </a:prstGeom>
          <a:noFill/>
        </p:spPr>
        <p:txBody>
          <a:bodyPr wrap="square" rtlCol="0">
            <a:spAutoFit/>
          </a:bodyPr>
          <a:lstStyle/>
          <a:p>
            <a:r>
              <a:rPr lang="it-IT" sz="2800" b="1" dirty="0"/>
              <a:t>0x00000000</a:t>
            </a:r>
          </a:p>
        </p:txBody>
      </p:sp>
      <p:sp>
        <p:nvSpPr>
          <p:cNvPr id="42" name="CasellaDiTesto 41"/>
          <p:cNvSpPr txBox="1"/>
          <p:nvPr/>
        </p:nvSpPr>
        <p:spPr>
          <a:xfrm>
            <a:off x="7901330" y="5002175"/>
            <a:ext cx="1831655" cy="1015663"/>
          </a:xfrm>
          <a:prstGeom prst="rect">
            <a:avLst/>
          </a:prstGeom>
          <a:noFill/>
        </p:spPr>
        <p:txBody>
          <a:bodyPr wrap="none" rtlCol="0">
            <a:spAutoFit/>
          </a:bodyPr>
          <a:lstStyle/>
          <a:p>
            <a:r>
              <a:rPr lang="it-IT" sz="6000" b="1" dirty="0">
                <a:solidFill>
                  <a:srgbClr val="FF0000"/>
                </a:solidFill>
              </a:rPr>
              <a:t>STOP</a:t>
            </a:r>
          </a:p>
        </p:txBody>
      </p:sp>
      <p:sp>
        <p:nvSpPr>
          <p:cNvPr id="8" name="Segnaposto numero diapositiva 7"/>
          <p:cNvSpPr>
            <a:spLocks noGrp="1"/>
          </p:cNvSpPr>
          <p:nvPr>
            <p:ph type="sldNum" sz="quarter" idx="12"/>
          </p:nvPr>
        </p:nvSpPr>
        <p:spPr/>
        <p:txBody>
          <a:bodyPr/>
          <a:lstStyle/>
          <a:p>
            <a:fld id="{1F98A442-56E4-4677-AFB8-10BD08E33475}" type="slidenum">
              <a:rPr lang="it-IT" smtClean="0"/>
              <a:t>16</a:t>
            </a:fld>
            <a:endParaRPr lang="it-IT"/>
          </a:p>
        </p:txBody>
      </p:sp>
    </p:spTree>
    <p:extLst>
      <p:ext uri="{BB962C8B-B14F-4D97-AF65-F5344CB8AC3E}">
        <p14:creationId xmlns:p14="http://schemas.microsoft.com/office/powerpoint/2010/main" val="1251054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stretch>
            <a:fillRect/>
          </a:stretch>
        </p:blipFill>
        <p:spPr>
          <a:xfrm>
            <a:off x="0" y="1127897"/>
            <a:ext cx="12192000" cy="6858000"/>
          </a:xfrm>
          <a:prstGeom prst="rect">
            <a:avLst/>
          </a:prstGeom>
        </p:spPr>
      </p:pic>
      <p:sp>
        <p:nvSpPr>
          <p:cNvPr id="10" name="Segnaposto numero diapositiva 9"/>
          <p:cNvSpPr>
            <a:spLocks noGrp="1"/>
          </p:cNvSpPr>
          <p:nvPr>
            <p:ph type="sldNum" sz="quarter" idx="12"/>
          </p:nvPr>
        </p:nvSpPr>
        <p:spPr/>
        <p:txBody>
          <a:bodyPr/>
          <a:lstStyle/>
          <a:p>
            <a:fld id="{1F98A442-56E4-4677-AFB8-10BD08E33475}" type="slidenum">
              <a:rPr lang="it-IT" smtClean="0"/>
              <a:t>17</a:t>
            </a:fld>
            <a:endParaRPr lang="it-IT"/>
          </a:p>
        </p:txBody>
      </p:sp>
    </p:spTree>
    <p:extLst>
      <p:ext uri="{BB962C8B-B14F-4D97-AF65-F5344CB8AC3E}">
        <p14:creationId xmlns:p14="http://schemas.microsoft.com/office/powerpoint/2010/main" val="2174030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62FE1-12FD-463B-BA7B-4E51B85D41D5}"/>
              </a:ext>
            </a:extLst>
          </p:cNvPr>
          <p:cNvSpPr>
            <a:spLocks noGrp="1"/>
          </p:cNvSpPr>
          <p:nvPr>
            <p:ph type="title"/>
          </p:nvPr>
        </p:nvSpPr>
        <p:spPr/>
        <p:txBody>
          <a:bodyPr/>
          <a:lstStyle/>
          <a:p>
            <a:endParaRPr lang="it-IT"/>
          </a:p>
        </p:txBody>
      </p:sp>
      <p:pic>
        <p:nvPicPr>
          <p:cNvPr id="5" name="Content Placeholder 4" descr="A screenshot of a computer&#10;&#10;Description automatically generated with medium confidence">
            <a:extLst>
              <a:ext uri="{FF2B5EF4-FFF2-40B4-BE49-F238E27FC236}">
                <a16:creationId xmlns:a16="http://schemas.microsoft.com/office/drawing/2014/main" id="{262916CF-5B04-4088-92F4-905ADA5547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0823786" cy="6764867"/>
          </a:xfrm>
        </p:spPr>
      </p:pic>
    </p:spTree>
    <p:extLst>
      <p:ext uri="{BB962C8B-B14F-4D97-AF65-F5344CB8AC3E}">
        <p14:creationId xmlns:p14="http://schemas.microsoft.com/office/powerpoint/2010/main" val="2685882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7BF0C-AEBD-4638-878E-659EE38B1753}"/>
              </a:ext>
            </a:extLst>
          </p:cNvPr>
          <p:cNvSpPr>
            <a:spLocks noGrp="1"/>
          </p:cNvSpPr>
          <p:nvPr>
            <p:ph type="title"/>
          </p:nvPr>
        </p:nvSpPr>
        <p:spPr/>
        <p:txBody>
          <a:bodyPr/>
          <a:lstStyle/>
          <a:p>
            <a:r>
              <a:rPr lang="it-IT" dirty="0"/>
              <a:t>Open </a:t>
            </a:r>
            <a:r>
              <a:rPr lang="it-IT" dirty="0" err="1"/>
              <a:t>Vivado</a:t>
            </a:r>
            <a:r>
              <a:rPr lang="it-IT" dirty="0"/>
              <a:t>!</a:t>
            </a:r>
          </a:p>
        </p:txBody>
      </p:sp>
      <p:sp>
        <p:nvSpPr>
          <p:cNvPr id="3" name="Content Placeholder 2">
            <a:extLst>
              <a:ext uri="{FF2B5EF4-FFF2-40B4-BE49-F238E27FC236}">
                <a16:creationId xmlns:a16="http://schemas.microsoft.com/office/drawing/2014/main" id="{2BFE149E-277C-42A3-8BDA-BBF56B16F1DE}"/>
              </a:ext>
            </a:extLst>
          </p:cNvPr>
          <p:cNvSpPr>
            <a:spLocks noGrp="1"/>
          </p:cNvSpPr>
          <p:nvPr>
            <p:ph idx="1"/>
          </p:nvPr>
        </p:nvSpPr>
        <p:spPr/>
        <p:txBody>
          <a:bodyPr/>
          <a:lstStyle/>
          <a:p>
            <a:r>
              <a:rPr lang="it-IT" dirty="0"/>
              <a:t>E proviamo in HW</a:t>
            </a:r>
          </a:p>
        </p:txBody>
      </p:sp>
      <p:pic>
        <p:nvPicPr>
          <p:cNvPr id="5" name="Picture 4" descr="A screenshot of a computer&#10;&#10;Description automatically generated with medium confidence">
            <a:extLst>
              <a:ext uri="{FF2B5EF4-FFF2-40B4-BE49-F238E27FC236}">
                <a16:creationId xmlns:a16="http://schemas.microsoft.com/office/drawing/2014/main" id="{7E61D076-EFDA-435A-B927-00AF4C62B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118534"/>
            <a:ext cx="11189546" cy="6993466"/>
          </a:xfrm>
          <a:prstGeom prst="rect">
            <a:avLst/>
          </a:prstGeom>
        </p:spPr>
      </p:pic>
    </p:spTree>
    <p:extLst>
      <p:ext uri="{BB962C8B-B14F-4D97-AF65-F5344CB8AC3E}">
        <p14:creationId xmlns:p14="http://schemas.microsoft.com/office/powerpoint/2010/main" val="1721491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962C769B-705A-4005-9ACC-238F64359274}"/>
              </a:ext>
            </a:extLst>
          </p:cNvPr>
          <p:cNvSpPr/>
          <p:nvPr/>
        </p:nvSpPr>
        <p:spPr>
          <a:xfrm>
            <a:off x="1737850" y="2644876"/>
            <a:ext cx="6413092" cy="291034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Segnaposto contenuto 2">
            <a:extLst>
              <a:ext uri="{FF2B5EF4-FFF2-40B4-BE49-F238E27FC236}">
                <a16:creationId xmlns:a16="http://schemas.microsoft.com/office/drawing/2014/main" id="{DB381FF9-98E2-4684-B8C8-C22BC166FC61}"/>
              </a:ext>
            </a:extLst>
          </p:cNvPr>
          <p:cNvSpPr txBox="1">
            <a:spLocks/>
          </p:cNvSpPr>
          <p:nvPr/>
        </p:nvSpPr>
        <p:spPr>
          <a:xfrm>
            <a:off x="373453" y="475750"/>
            <a:ext cx="4938380" cy="5882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3200" b="1" cap="small" dirty="0"/>
              <a:t>RTL design…con il </a:t>
            </a:r>
            <a:r>
              <a:rPr lang="it-IT" altLang="it-IT" sz="3200" b="1" cap="small" dirty="0" err="1"/>
              <a:t>Verilog</a:t>
            </a:r>
            <a:endParaRPr lang="it-IT" altLang="it-IT" sz="4400" b="1" cap="small" dirty="0"/>
          </a:p>
        </p:txBody>
      </p:sp>
      <p:sp>
        <p:nvSpPr>
          <p:cNvPr id="7" name="Rettangolo 6">
            <a:extLst>
              <a:ext uri="{FF2B5EF4-FFF2-40B4-BE49-F238E27FC236}">
                <a16:creationId xmlns:a16="http://schemas.microsoft.com/office/drawing/2014/main" id="{7F91CD11-E952-47A5-90FF-5EA5DED1C0CB}"/>
              </a:ext>
            </a:extLst>
          </p:cNvPr>
          <p:cNvSpPr/>
          <p:nvPr/>
        </p:nvSpPr>
        <p:spPr>
          <a:xfrm>
            <a:off x="2153265" y="3495368"/>
            <a:ext cx="1101212"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9113A492-755F-4F2E-914D-CF234F044DF9}"/>
              </a:ext>
            </a:extLst>
          </p:cNvPr>
          <p:cNvSpPr/>
          <p:nvPr/>
        </p:nvSpPr>
        <p:spPr>
          <a:xfrm>
            <a:off x="3642852" y="3495368"/>
            <a:ext cx="1101212"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29C37E9D-543B-47E8-9A28-1B2647CBB705}"/>
              </a:ext>
            </a:extLst>
          </p:cNvPr>
          <p:cNvSpPr/>
          <p:nvPr/>
        </p:nvSpPr>
        <p:spPr>
          <a:xfrm>
            <a:off x="5132439" y="3495368"/>
            <a:ext cx="1101212"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DF1558B6-24F6-4448-87ED-9E1C4C210422}"/>
              </a:ext>
            </a:extLst>
          </p:cNvPr>
          <p:cNvSpPr/>
          <p:nvPr/>
        </p:nvSpPr>
        <p:spPr>
          <a:xfrm>
            <a:off x="6649066" y="3495368"/>
            <a:ext cx="1101212"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59638CDE-17A2-4FE7-874A-ECCC8D7D9C84}"/>
              </a:ext>
            </a:extLst>
          </p:cNvPr>
          <p:cNvSpPr txBox="1">
            <a:spLocks/>
          </p:cNvSpPr>
          <p:nvPr/>
        </p:nvSpPr>
        <p:spPr>
          <a:xfrm>
            <a:off x="796413" y="1611750"/>
            <a:ext cx="5300941" cy="5489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3200" b="1" cap="small" dirty="0"/>
              <a:t>Gerarchia nei moduli</a:t>
            </a:r>
            <a:endParaRPr lang="it-IT" altLang="it-IT" sz="4400" b="1" cap="small" dirty="0"/>
          </a:p>
        </p:txBody>
      </p:sp>
      <p:sp>
        <p:nvSpPr>
          <p:cNvPr id="13" name="CasellaDiTesto 12">
            <a:extLst>
              <a:ext uri="{FF2B5EF4-FFF2-40B4-BE49-F238E27FC236}">
                <a16:creationId xmlns:a16="http://schemas.microsoft.com/office/drawing/2014/main" id="{A939D4EE-AFEE-40AF-ABC1-FF71DEFB028A}"/>
              </a:ext>
            </a:extLst>
          </p:cNvPr>
          <p:cNvSpPr txBox="1"/>
          <p:nvPr/>
        </p:nvSpPr>
        <p:spPr>
          <a:xfrm>
            <a:off x="2312577" y="3187591"/>
            <a:ext cx="782587" cy="307777"/>
          </a:xfrm>
          <a:prstGeom prst="rect">
            <a:avLst/>
          </a:prstGeom>
          <a:noFill/>
        </p:spPr>
        <p:txBody>
          <a:bodyPr wrap="none" rtlCol="0">
            <a:spAutoFit/>
          </a:bodyPr>
          <a:lstStyle/>
          <a:p>
            <a:r>
              <a:rPr lang="en-US" sz="1400" dirty="0" err="1"/>
              <a:t>full_add</a:t>
            </a:r>
            <a:endParaRPr lang="it-IT" sz="1400" dirty="0"/>
          </a:p>
        </p:txBody>
      </p:sp>
      <p:sp>
        <p:nvSpPr>
          <p:cNvPr id="14" name="CasellaDiTesto 13">
            <a:extLst>
              <a:ext uri="{FF2B5EF4-FFF2-40B4-BE49-F238E27FC236}">
                <a16:creationId xmlns:a16="http://schemas.microsoft.com/office/drawing/2014/main" id="{1474FF74-3A7D-4CF1-A1ED-378664C767A4}"/>
              </a:ext>
            </a:extLst>
          </p:cNvPr>
          <p:cNvSpPr txBox="1"/>
          <p:nvPr/>
        </p:nvSpPr>
        <p:spPr>
          <a:xfrm>
            <a:off x="3764371" y="3187590"/>
            <a:ext cx="782587" cy="307777"/>
          </a:xfrm>
          <a:prstGeom prst="rect">
            <a:avLst/>
          </a:prstGeom>
          <a:noFill/>
        </p:spPr>
        <p:txBody>
          <a:bodyPr wrap="none" rtlCol="0">
            <a:spAutoFit/>
          </a:bodyPr>
          <a:lstStyle/>
          <a:p>
            <a:r>
              <a:rPr lang="en-US" sz="1400" dirty="0" err="1"/>
              <a:t>full_add</a:t>
            </a:r>
            <a:endParaRPr lang="it-IT" sz="1400" dirty="0"/>
          </a:p>
        </p:txBody>
      </p:sp>
      <p:sp>
        <p:nvSpPr>
          <p:cNvPr id="15" name="CasellaDiTesto 14">
            <a:extLst>
              <a:ext uri="{FF2B5EF4-FFF2-40B4-BE49-F238E27FC236}">
                <a16:creationId xmlns:a16="http://schemas.microsoft.com/office/drawing/2014/main" id="{389D7235-2E34-490C-BD15-5754C81FEF65}"/>
              </a:ext>
            </a:extLst>
          </p:cNvPr>
          <p:cNvSpPr txBox="1"/>
          <p:nvPr/>
        </p:nvSpPr>
        <p:spPr>
          <a:xfrm>
            <a:off x="5323244" y="3187589"/>
            <a:ext cx="782587" cy="307777"/>
          </a:xfrm>
          <a:prstGeom prst="rect">
            <a:avLst/>
          </a:prstGeom>
          <a:noFill/>
        </p:spPr>
        <p:txBody>
          <a:bodyPr wrap="none" rtlCol="0">
            <a:spAutoFit/>
          </a:bodyPr>
          <a:lstStyle/>
          <a:p>
            <a:r>
              <a:rPr lang="en-US" sz="1400" dirty="0" err="1"/>
              <a:t>full_add</a:t>
            </a:r>
            <a:endParaRPr lang="it-IT" sz="1400" dirty="0"/>
          </a:p>
        </p:txBody>
      </p:sp>
      <p:sp>
        <p:nvSpPr>
          <p:cNvPr id="16" name="CasellaDiTesto 15">
            <a:extLst>
              <a:ext uri="{FF2B5EF4-FFF2-40B4-BE49-F238E27FC236}">
                <a16:creationId xmlns:a16="http://schemas.microsoft.com/office/drawing/2014/main" id="{1735262D-A774-4910-B7FB-042BA156EA8B}"/>
              </a:ext>
            </a:extLst>
          </p:cNvPr>
          <p:cNvSpPr txBox="1"/>
          <p:nvPr/>
        </p:nvSpPr>
        <p:spPr>
          <a:xfrm>
            <a:off x="6737093" y="3187588"/>
            <a:ext cx="782587" cy="307777"/>
          </a:xfrm>
          <a:prstGeom prst="rect">
            <a:avLst/>
          </a:prstGeom>
          <a:noFill/>
        </p:spPr>
        <p:txBody>
          <a:bodyPr wrap="none" rtlCol="0">
            <a:spAutoFit/>
          </a:bodyPr>
          <a:lstStyle/>
          <a:p>
            <a:r>
              <a:rPr lang="en-US" sz="1400" dirty="0" err="1"/>
              <a:t>full_add</a:t>
            </a:r>
            <a:endParaRPr lang="it-IT" sz="1400" dirty="0"/>
          </a:p>
        </p:txBody>
      </p:sp>
      <p:sp>
        <p:nvSpPr>
          <p:cNvPr id="17" name="CasellaDiTesto 16">
            <a:extLst>
              <a:ext uri="{FF2B5EF4-FFF2-40B4-BE49-F238E27FC236}">
                <a16:creationId xmlns:a16="http://schemas.microsoft.com/office/drawing/2014/main" id="{64DF6FB3-EAC1-4B5C-955F-93E8425C59D0}"/>
              </a:ext>
            </a:extLst>
          </p:cNvPr>
          <p:cNvSpPr txBox="1"/>
          <p:nvPr/>
        </p:nvSpPr>
        <p:spPr>
          <a:xfrm>
            <a:off x="1737850" y="2318870"/>
            <a:ext cx="964431" cy="369332"/>
          </a:xfrm>
          <a:prstGeom prst="rect">
            <a:avLst/>
          </a:prstGeom>
          <a:noFill/>
        </p:spPr>
        <p:txBody>
          <a:bodyPr wrap="none" rtlCol="0">
            <a:spAutoFit/>
          </a:bodyPr>
          <a:lstStyle/>
          <a:p>
            <a:r>
              <a:rPr lang="en-US" b="1" dirty="0" err="1"/>
              <a:t>add_ger</a:t>
            </a:r>
            <a:endParaRPr lang="it-IT" b="1" dirty="0"/>
          </a:p>
        </p:txBody>
      </p:sp>
      <p:sp>
        <p:nvSpPr>
          <p:cNvPr id="18" name="Freccia a destra 17">
            <a:extLst>
              <a:ext uri="{FF2B5EF4-FFF2-40B4-BE49-F238E27FC236}">
                <a16:creationId xmlns:a16="http://schemas.microsoft.com/office/drawing/2014/main" id="{5AE488B6-C1CC-456C-B2BE-1699DC5FE5F4}"/>
              </a:ext>
            </a:extLst>
          </p:cNvPr>
          <p:cNvSpPr/>
          <p:nvPr/>
        </p:nvSpPr>
        <p:spPr>
          <a:xfrm>
            <a:off x="629265" y="2861187"/>
            <a:ext cx="1032998" cy="32640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a destra 18">
            <a:extLst>
              <a:ext uri="{FF2B5EF4-FFF2-40B4-BE49-F238E27FC236}">
                <a16:creationId xmlns:a16="http://schemas.microsoft.com/office/drawing/2014/main" id="{E79A252A-74E1-4D6E-989E-2B6B323C7982}"/>
              </a:ext>
            </a:extLst>
          </p:cNvPr>
          <p:cNvSpPr/>
          <p:nvPr/>
        </p:nvSpPr>
        <p:spPr>
          <a:xfrm>
            <a:off x="635870" y="3286952"/>
            <a:ext cx="1032998" cy="32640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DACD81A3-7324-4A93-B74C-E25CEE8F960B}"/>
              </a:ext>
            </a:extLst>
          </p:cNvPr>
          <p:cNvSpPr txBox="1"/>
          <p:nvPr/>
        </p:nvSpPr>
        <p:spPr>
          <a:xfrm>
            <a:off x="-72850" y="2861187"/>
            <a:ext cx="772969" cy="369332"/>
          </a:xfrm>
          <a:prstGeom prst="rect">
            <a:avLst/>
          </a:prstGeom>
          <a:noFill/>
        </p:spPr>
        <p:txBody>
          <a:bodyPr wrap="none" rtlCol="0">
            <a:spAutoFit/>
          </a:bodyPr>
          <a:lstStyle/>
          <a:p>
            <a:r>
              <a:rPr lang="en-US" b="1" dirty="0"/>
              <a:t>A[3:0]</a:t>
            </a:r>
            <a:endParaRPr lang="it-IT" b="1" dirty="0"/>
          </a:p>
        </p:txBody>
      </p:sp>
      <p:sp>
        <p:nvSpPr>
          <p:cNvPr id="21" name="CasellaDiTesto 20">
            <a:extLst>
              <a:ext uri="{FF2B5EF4-FFF2-40B4-BE49-F238E27FC236}">
                <a16:creationId xmlns:a16="http://schemas.microsoft.com/office/drawing/2014/main" id="{2E1E55BD-2DBE-4BAC-9EC3-CBFC4C4C7C90}"/>
              </a:ext>
            </a:extLst>
          </p:cNvPr>
          <p:cNvSpPr txBox="1"/>
          <p:nvPr/>
        </p:nvSpPr>
        <p:spPr>
          <a:xfrm>
            <a:off x="-55737" y="3265486"/>
            <a:ext cx="763351" cy="369332"/>
          </a:xfrm>
          <a:prstGeom prst="rect">
            <a:avLst/>
          </a:prstGeom>
          <a:noFill/>
        </p:spPr>
        <p:txBody>
          <a:bodyPr wrap="none" rtlCol="0">
            <a:spAutoFit/>
          </a:bodyPr>
          <a:lstStyle/>
          <a:p>
            <a:r>
              <a:rPr lang="en-US" b="1" dirty="0"/>
              <a:t>B[3:0]</a:t>
            </a:r>
            <a:endParaRPr lang="it-IT" b="1" dirty="0"/>
          </a:p>
        </p:txBody>
      </p:sp>
      <p:sp>
        <p:nvSpPr>
          <p:cNvPr id="22" name="Freccia a destra 21">
            <a:extLst>
              <a:ext uri="{FF2B5EF4-FFF2-40B4-BE49-F238E27FC236}">
                <a16:creationId xmlns:a16="http://schemas.microsoft.com/office/drawing/2014/main" id="{7B491481-ED88-45CE-A4BB-B527EFE84844}"/>
              </a:ext>
            </a:extLst>
          </p:cNvPr>
          <p:cNvSpPr/>
          <p:nvPr/>
        </p:nvSpPr>
        <p:spPr>
          <a:xfrm>
            <a:off x="8209170" y="3024387"/>
            <a:ext cx="1032998" cy="32640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C38C60F8-6AA8-4B71-B330-782546044631}"/>
              </a:ext>
            </a:extLst>
          </p:cNvPr>
          <p:cNvSpPr txBox="1"/>
          <p:nvPr/>
        </p:nvSpPr>
        <p:spPr>
          <a:xfrm>
            <a:off x="8226529" y="2680515"/>
            <a:ext cx="1035861" cy="369332"/>
          </a:xfrm>
          <a:prstGeom prst="rect">
            <a:avLst/>
          </a:prstGeom>
          <a:noFill/>
        </p:spPr>
        <p:txBody>
          <a:bodyPr wrap="none" rtlCol="0">
            <a:spAutoFit/>
          </a:bodyPr>
          <a:lstStyle/>
          <a:p>
            <a:r>
              <a:rPr lang="en-US" b="1" dirty="0"/>
              <a:t>sum[3:0]</a:t>
            </a:r>
            <a:endParaRPr lang="it-IT" b="1" dirty="0"/>
          </a:p>
        </p:txBody>
      </p:sp>
    </p:spTree>
    <p:extLst>
      <p:ext uri="{BB962C8B-B14F-4D97-AF65-F5344CB8AC3E}">
        <p14:creationId xmlns:p14="http://schemas.microsoft.com/office/powerpoint/2010/main" val="2336615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7BF0C-AEBD-4638-878E-659EE38B1753}"/>
              </a:ext>
            </a:extLst>
          </p:cNvPr>
          <p:cNvSpPr>
            <a:spLocks noGrp="1"/>
          </p:cNvSpPr>
          <p:nvPr>
            <p:ph type="title"/>
          </p:nvPr>
        </p:nvSpPr>
        <p:spPr/>
        <p:txBody>
          <a:bodyPr/>
          <a:lstStyle/>
          <a:p>
            <a:r>
              <a:rPr lang="it-IT" dirty="0"/>
              <a:t>Open </a:t>
            </a:r>
            <a:r>
              <a:rPr lang="it-IT" dirty="0" err="1"/>
              <a:t>Vivado</a:t>
            </a:r>
            <a:r>
              <a:rPr lang="it-IT" dirty="0"/>
              <a:t>!</a:t>
            </a:r>
          </a:p>
        </p:txBody>
      </p:sp>
      <p:sp>
        <p:nvSpPr>
          <p:cNvPr id="3" name="Content Placeholder 2">
            <a:extLst>
              <a:ext uri="{FF2B5EF4-FFF2-40B4-BE49-F238E27FC236}">
                <a16:creationId xmlns:a16="http://schemas.microsoft.com/office/drawing/2014/main" id="{2BFE149E-277C-42A3-8BDA-BBF56B16F1DE}"/>
              </a:ext>
            </a:extLst>
          </p:cNvPr>
          <p:cNvSpPr>
            <a:spLocks noGrp="1"/>
          </p:cNvSpPr>
          <p:nvPr>
            <p:ph idx="1"/>
          </p:nvPr>
        </p:nvSpPr>
        <p:spPr/>
        <p:txBody>
          <a:bodyPr/>
          <a:lstStyle/>
          <a:p>
            <a:r>
              <a:rPr lang="it-IT" dirty="0"/>
              <a:t>E proviamo in HW</a:t>
            </a:r>
          </a:p>
        </p:txBody>
      </p:sp>
      <p:pic>
        <p:nvPicPr>
          <p:cNvPr id="5" name="Picture 4" descr="A screenshot of a computer&#10;&#10;Description automatically generated with medium confidence">
            <a:extLst>
              <a:ext uri="{FF2B5EF4-FFF2-40B4-BE49-F238E27FC236}">
                <a16:creationId xmlns:a16="http://schemas.microsoft.com/office/drawing/2014/main" id="{7E61D076-EFDA-435A-B927-00AF4C62B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201" y="1583267"/>
            <a:ext cx="8873066" cy="5545666"/>
          </a:xfrm>
          <a:prstGeom prst="rect">
            <a:avLst/>
          </a:prstGeom>
        </p:spPr>
      </p:pic>
    </p:spTree>
    <p:extLst>
      <p:ext uri="{BB962C8B-B14F-4D97-AF65-F5344CB8AC3E}">
        <p14:creationId xmlns:p14="http://schemas.microsoft.com/office/powerpoint/2010/main" val="4210641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DB381FF9-98E2-4684-B8C8-C22BC166FC61}"/>
              </a:ext>
            </a:extLst>
          </p:cNvPr>
          <p:cNvSpPr txBox="1">
            <a:spLocks/>
          </p:cNvSpPr>
          <p:nvPr/>
        </p:nvSpPr>
        <p:spPr>
          <a:xfrm>
            <a:off x="373453" y="475750"/>
            <a:ext cx="4938380" cy="5882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3200" b="1" cap="small" dirty="0"/>
              <a:t>RTL design…con il </a:t>
            </a:r>
            <a:r>
              <a:rPr lang="it-IT" altLang="it-IT" sz="3200" b="1" cap="small" dirty="0" err="1"/>
              <a:t>Verilog</a:t>
            </a:r>
            <a:endParaRPr lang="it-IT" altLang="it-IT" sz="4400" b="1" cap="small" dirty="0"/>
          </a:p>
        </p:txBody>
      </p:sp>
      <p:sp>
        <p:nvSpPr>
          <p:cNvPr id="8" name="Segnaposto contenuto 2">
            <a:extLst>
              <a:ext uri="{FF2B5EF4-FFF2-40B4-BE49-F238E27FC236}">
                <a16:creationId xmlns:a16="http://schemas.microsoft.com/office/drawing/2014/main" id="{C1D8B9D4-6223-4A04-BA45-05ACF1C478AB}"/>
              </a:ext>
            </a:extLst>
          </p:cNvPr>
          <p:cNvSpPr txBox="1">
            <a:spLocks/>
          </p:cNvSpPr>
          <p:nvPr/>
        </p:nvSpPr>
        <p:spPr>
          <a:xfrm>
            <a:off x="795059" y="1170375"/>
            <a:ext cx="5300941" cy="5489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3200" b="1" cap="small" dirty="0"/>
              <a:t>Blocchi procedurali</a:t>
            </a:r>
            <a:endParaRPr lang="it-IT" altLang="it-IT" sz="4400" b="1" cap="small" dirty="0"/>
          </a:p>
        </p:txBody>
      </p:sp>
      <p:sp>
        <p:nvSpPr>
          <p:cNvPr id="9" name="Segnaposto contenuto 2">
            <a:extLst>
              <a:ext uri="{FF2B5EF4-FFF2-40B4-BE49-F238E27FC236}">
                <a16:creationId xmlns:a16="http://schemas.microsoft.com/office/drawing/2014/main" id="{2D5266C3-6FA1-447B-8F30-11A4382E79F2}"/>
              </a:ext>
            </a:extLst>
          </p:cNvPr>
          <p:cNvSpPr>
            <a:spLocks noGrp="1"/>
          </p:cNvSpPr>
          <p:nvPr>
            <p:ph idx="1"/>
          </p:nvPr>
        </p:nvSpPr>
        <p:spPr>
          <a:xfrm>
            <a:off x="838200" y="1825625"/>
            <a:ext cx="10515600" cy="4351338"/>
          </a:xfrm>
        </p:spPr>
        <p:txBody>
          <a:bodyPr>
            <a:normAutofit/>
          </a:bodyPr>
          <a:lstStyle/>
          <a:p>
            <a:r>
              <a:rPr lang="it-IT" dirty="0"/>
              <a:t>I costrutti </a:t>
            </a:r>
            <a:r>
              <a:rPr lang="it-IT" dirty="0" err="1"/>
              <a:t>Verilog</a:t>
            </a:r>
            <a:r>
              <a:rPr lang="it-IT" dirty="0"/>
              <a:t> sono concorrenti: tutti in parallelo.</a:t>
            </a:r>
          </a:p>
          <a:p>
            <a:r>
              <a:rPr lang="it-IT" dirty="0"/>
              <a:t>Per realizzare delle zone in cui le istruzioni avvengono sequenzialmente si usano i </a:t>
            </a:r>
            <a:r>
              <a:rPr lang="it-IT" b="1" dirty="0"/>
              <a:t>blocchi procedurali</a:t>
            </a:r>
            <a:r>
              <a:rPr lang="it-IT" dirty="0"/>
              <a:t> che sono caratterizzati da una sintassi particolare:</a:t>
            </a:r>
          </a:p>
        </p:txBody>
      </p:sp>
      <p:pic>
        <p:nvPicPr>
          <p:cNvPr id="3" name="Immagine 2">
            <a:extLst>
              <a:ext uri="{FF2B5EF4-FFF2-40B4-BE49-F238E27FC236}">
                <a16:creationId xmlns:a16="http://schemas.microsoft.com/office/drawing/2014/main" id="{5691EB21-D0C3-4272-86C6-3EE2BD05DEB3}"/>
              </a:ext>
            </a:extLst>
          </p:cNvPr>
          <p:cNvPicPr>
            <a:picLocks noChangeAspect="1"/>
          </p:cNvPicPr>
          <p:nvPr/>
        </p:nvPicPr>
        <p:blipFill>
          <a:blip r:embed="rId2"/>
          <a:stretch>
            <a:fillRect/>
          </a:stretch>
        </p:blipFill>
        <p:spPr>
          <a:xfrm>
            <a:off x="1132860" y="4276597"/>
            <a:ext cx="4400550" cy="1257300"/>
          </a:xfrm>
          <a:prstGeom prst="rect">
            <a:avLst/>
          </a:prstGeom>
        </p:spPr>
      </p:pic>
      <p:grpSp>
        <p:nvGrpSpPr>
          <p:cNvPr id="15" name="Gruppo 14">
            <a:extLst>
              <a:ext uri="{FF2B5EF4-FFF2-40B4-BE49-F238E27FC236}">
                <a16:creationId xmlns:a16="http://schemas.microsoft.com/office/drawing/2014/main" id="{CEC40ECB-3CFB-45F3-9AB8-8917C64AFAA2}"/>
              </a:ext>
            </a:extLst>
          </p:cNvPr>
          <p:cNvGrpSpPr/>
          <p:nvPr/>
        </p:nvGrpSpPr>
        <p:grpSpPr>
          <a:xfrm>
            <a:off x="4183670" y="4440501"/>
            <a:ext cx="6105684" cy="576349"/>
            <a:chOff x="5839156" y="2738910"/>
            <a:chExt cx="6105684" cy="576349"/>
          </a:xfrm>
        </p:grpSpPr>
        <p:cxnSp>
          <p:nvCxnSpPr>
            <p:cNvPr id="17" name="Connettore 2 16">
              <a:extLst>
                <a:ext uri="{FF2B5EF4-FFF2-40B4-BE49-F238E27FC236}">
                  <a16:creationId xmlns:a16="http://schemas.microsoft.com/office/drawing/2014/main" id="{004942FF-C785-4FAE-9AA8-82275D24C742}"/>
                </a:ext>
              </a:extLst>
            </p:cNvPr>
            <p:cNvCxnSpPr>
              <a:cxnSpLocks/>
            </p:cNvCxnSpPr>
            <p:nvPr/>
          </p:nvCxnSpPr>
          <p:spPr>
            <a:xfrm flipH="1">
              <a:off x="5839156" y="3035482"/>
              <a:ext cx="2934927" cy="10534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Segnaposto contenuto 2">
              <a:extLst>
                <a:ext uri="{FF2B5EF4-FFF2-40B4-BE49-F238E27FC236}">
                  <a16:creationId xmlns:a16="http://schemas.microsoft.com/office/drawing/2014/main" id="{00912AF2-2DF6-4721-9816-FD0E60718985}"/>
                </a:ext>
              </a:extLst>
            </p:cNvPr>
            <p:cNvSpPr txBox="1">
              <a:spLocks/>
            </p:cNvSpPr>
            <p:nvPr/>
          </p:nvSpPr>
          <p:spPr>
            <a:xfrm>
              <a:off x="8641201" y="2738910"/>
              <a:ext cx="3303639" cy="5763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2000" b="1" cap="small" dirty="0"/>
                <a:t>L’ordine delle istruzioni modifica la struttura del circuito</a:t>
              </a:r>
              <a:endParaRPr lang="it-IT" altLang="it-IT" sz="3200" b="1" cap="small" dirty="0"/>
            </a:p>
          </p:txBody>
        </p:sp>
      </p:grpSp>
      <p:grpSp>
        <p:nvGrpSpPr>
          <p:cNvPr id="11" name="Gruppo 10">
            <a:extLst>
              <a:ext uri="{FF2B5EF4-FFF2-40B4-BE49-F238E27FC236}">
                <a16:creationId xmlns:a16="http://schemas.microsoft.com/office/drawing/2014/main" id="{BA861DA6-CAC1-4CE0-8541-6B0EB007EBAC}"/>
              </a:ext>
            </a:extLst>
          </p:cNvPr>
          <p:cNvGrpSpPr/>
          <p:nvPr/>
        </p:nvGrpSpPr>
        <p:grpSpPr>
          <a:xfrm>
            <a:off x="1767040" y="4905247"/>
            <a:ext cx="8046577" cy="1640274"/>
            <a:chOff x="1767040" y="4905247"/>
            <a:chExt cx="8046577" cy="1640274"/>
          </a:xfrm>
        </p:grpSpPr>
        <p:pic>
          <p:nvPicPr>
            <p:cNvPr id="26" name="Immagine 25">
              <a:extLst>
                <a:ext uri="{FF2B5EF4-FFF2-40B4-BE49-F238E27FC236}">
                  <a16:creationId xmlns:a16="http://schemas.microsoft.com/office/drawing/2014/main" id="{D0F38A14-D07E-4126-A656-C6835EF733AE}"/>
                </a:ext>
              </a:extLst>
            </p:cNvPr>
            <p:cNvPicPr>
              <a:picLocks noChangeAspect="1"/>
            </p:cNvPicPr>
            <p:nvPr/>
          </p:nvPicPr>
          <p:blipFill>
            <a:blip r:embed="rId2"/>
            <a:stretch>
              <a:fillRect/>
            </a:stretch>
          </p:blipFill>
          <p:spPr>
            <a:xfrm>
              <a:off x="1767040" y="4905247"/>
              <a:ext cx="4400550" cy="1257300"/>
            </a:xfrm>
            <a:prstGeom prst="rect">
              <a:avLst/>
            </a:prstGeom>
          </p:spPr>
        </p:pic>
        <p:grpSp>
          <p:nvGrpSpPr>
            <p:cNvPr id="21" name="Gruppo 20">
              <a:extLst>
                <a:ext uri="{FF2B5EF4-FFF2-40B4-BE49-F238E27FC236}">
                  <a16:creationId xmlns:a16="http://schemas.microsoft.com/office/drawing/2014/main" id="{1881B15C-5DB3-4387-9CD6-FD8A82DF76A9}"/>
                </a:ext>
              </a:extLst>
            </p:cNvPr>
            <p:cNvGrpSpPr/>
            <p:nvPr/>
          </p:nvGrpSpPr>
          <p:grpSpPr>
            <a:xfrm>
              <a:off x="4773414" y="5257999"/>
              <a:ext cx="5040203" cy="1287522"/>
              <a:chOff x="7023752" y="2074763"/>
              <a:chExt cx="5040203" cy="1287522"/>
            </a:xfrm>
          </p:grpSpPr>
          <p:sp>
            <p:nvSpPr>
              <p:cNvPr id="25" name="Segnaposto contenuto 2">
                <a:extLst>
                  <a:ext uri="{FF2B5EF4-FFF2-40B4-BE49-F238E27FC236}">
                    <a16:creationId xmlns:a16="http://schemas.microsoft.com/office/drawing/2014/main" id="{A3249E00-909F-4A04-955B-6F2E96928DE1}"/>
                  </a:ext>
                </a:extLst>
              </p:cNvPr>
              <p:cNvSpPr txBox="1">
                <a:spLocks/>
              </p:cNvSpPr>
              <p:nvPr/>
            </p:nvSpPr>
            <p:spPr>
              <a:xfrm>
                <a:off x="8760316" y="2785936"/>
                <a:ext cx="3303639" cy="5763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2000" b="1" cap="small" dirty="0" err="1"/>
                  <a:t>Piu’</a:t>
                </a:r>
                <a:r>
                  <a:rPr lang="it-IT" altLang="it-IT" sz="2000" b="1" cap="small" dirty="0"/>
                  <a:t> blocchi procedurali vivono in parallelo</a:t>
                </a:r>
                <a:endParaRPr lang="it-IT" altLang="it-IT" sz="3200" b="1" cap="small" dirty="0"/>
              </a:p>
            </p:txBody>
          </p:sp>
          <p:cxnSp>
            <p:nvCxnSpPr>
              <p:cNvPr id="22" name="Connettore 2 21">
                <a:extLst>
                  <a:ext uri="{FF2B5EF4-FFF2-40B4-BE49-F238E27FC236}">
                    <a16:creationId xmlns:a16="http://schemas.microsoft.com/office/drawing/2014/main" id="{039AB16A-1605-4208-9064-DFA4B5D01EAF}"/>
                  </a:ext>
                </a:extLst>
              </p:cNvPr>
              <p:cNvCxnSpPr>
                <a:cxnSpLocks/>
              </p:cNvCxnSpPr>
              <p:nvPr/>
            </p:nvCxnSpPr>
            <p:spPr>
              <a:xfrm flipH="1" flipV="1">
                <a:off x="7023752" y="2074763"/>
                <a:ext cx="1617449" cy="107973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3409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DB381FF9-98E2-4684-B8C8-C22BC166FC61}"/>
              </a:ext>
            </a:extLst>
          </p:cNvPr>
          <p:cNvSpPr txBox="1">
            <a:spLocks/>
          </p:cNvSpPr>
          <p:nvPr/>
        </p:nvSpPr>
        <p:spPr>
          <a:xfrm>
            <a:off x="373453" y="475750"/>
            <a:ext cx="4938380" cy="5882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3200" b="1" cap="small" dirty="0"/>
              <a:t>RTL design…con il </a:t>
            </a:r>
            <a:r>
              <a:rPr lang="it-IT" altLang="it-IT" sz="3200" b="1" cap="small" dirty="0" err="1"/>
              <a:t>Verilog</a:t>
            </a:r>
            <a:endParaRPr lang="it-IT" altLang="it-IT" sz="4400" b="1" cap="small" dirty="0"/>
          </a:p>
        </p:txBody>
      </p:sp>
      <p:sp>
        <p:nvSpPr>
          <p:cNvPr id="8" name="Segnaposto contenuto 2">
            <a:extLst>
              <a:ext uri="{FF2B5EF4-FFF2-40B4-BE49-F238E27FC236}">
                <a16:creationId xmlns:a16="http://schemas.microsoft.com/office/drawing/2014/main" id="{C1D8B9D4-6223-4A04-BA45-05ACF1C478AB}"/>
              </a:ext>
            </a:extLst>
          </p:cNvPr>
          <p:cNvSpPr txBox="1">
            <a:spLocks/>
          </p:cNvSpPr>
          <p:nvPr/>
        </p:nvSpPr>
        <p:spPr>
          <a:xfrm>
            <a:off x="795059" y="1170375"/>
            <a:ext cx="5300941" cy="5489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3200" b="1" cap="small" dirty="0"/>
              <a:t>Blocchi procedurali</a:t>
            </a:r>
            <a:endParaRPr lang="it-IT" altLang="it-IT" sz="4400" b="1" cap="small" dirty="0"/>
          </a:p>
        </p:txBody>
      </p:sp>
      <p:sp>
        <p:nvSpPr>
          <p:cNvPr id="9" name="Segnaposto contenuto 2">
            <a:extLst>
              <a:ext uri="{FF2B5EF4-FFF2-40B4-BE49-F238E27FC236}">
                <a16:creationId xmlns:a16="http://schemas.microsoft.com/office/drawing/2014/main" id="{2D5266C3-6FA1-447B-8F30-11A4382E79F2}"/>
              </a:ext>
            </a:extLst>
          </p:cNvPr>
          <p:cNvSpPr>
            <a:spLocks noGrp="1"/>
          </p:cNvSpPr>
          <p:nvPr>
            <p:ph idx="1"/>
          </p:nvPr>
        </p:nvSpPr>
        <p:spPr>
          <a:xfrm>
            <a:off x="1014873" y="3181529"/>
            <a:ext cx="10515600" cy="4351338"/>
          </a:xfrm>
        </p:spPr>
        <p:txBody>
          <a:bodyPr>
            <a:normAutofit/>
          </a:bodyPr>
          <a:lstStyle/>
          <a:p>
            <a:r>
              <a:rPr lang="it-IT" dirty="0"/>
              <a:t>La parola chiave è </a:t>
            </a:r>
            <a:r>
              <a:rPr lang="it-IT" b="1" dirty="0" err="1">
                <a:solidFill>
                  <a:schemeClr val="accent1"/>
                </a:solidFill>
              </a:rPr>
              <a:t>always</a:t>
            </a:r>
            <a:r>
              <a:rPr lang="it-IT" b="1" dirty="0">
                <a:solidFill>
                  <a:schemeClr val="accent1"/>
                </a:solidFill>
              </a:rPr>
              <a:t>@</a:t>
            </a:r>
            <a:r>
              <a:rPr lang="it-IT" dirty="0"/>
              <a:t>, seguita dalla </a:t>
            </a:r>
            <a:r>
              <a:rPr lang="it-IT" b="1" i="1" dirty="0" err="1"/>
              <a:t>sensitivity</a:t>
            </a:r>
            <a:r>
              <a:rPr lang="it-IT" b="1" i="1" dirty="0"/>
              <a:t> list</a:t>
            </a:r>
            <a:r>
              <a:rPr lang="it-IT" dirty="0"/>
              <a:t> (</a:t>
            </a:r>
            <a:r>
              <a:rPr lang="it-IT" dirty="0">
                <a:solidFill>
                  <a:srgbClr val="FF0000"/>
                </a:solidFill>
              </a:rPr>
              <a:t>ogni sua variazione fa partire un </a:t>
            </a:r>
            <a:r>
              <a:rPr lang="it-IT" dirty="0" err="1">
                <a:solidFill>
                  <a:srgbClr val="FF0000"/>
                </a:solidFill>
              </a:rPr>
              <a:t>run</a:t>
            </a:r>
            <a:r>
              <a:rPr lang="it-IT" dirty="0">
                <a:solidFill>
                  <a:srgbClr val="FF0000"/>
                </a:solidFill>
              </a:rPr>
              <a:t> del blocco</a:t>
            </a:r>
            <a:r>
              <a:rPr lang="it-IT" dirty="0"/>
              <a:t>)*** </a:t>
            </a:r>
          </a:p>
          <a:p>
            <a:r>
              <a:rPr lang="it-IT" dirty="0"/>
              <a:t>Anche durante la simulazione le istruzioni dentro al blocco sono eseguite sequenzialmente</a:t>
            </a:r>
          </a:p>
          <a:p>
            <a:r>
              <a:rPr lang="it-IT" u="sng" dirty="0"/>
              <a:t>Attenzione</a:t>
            </a:r>
            <a:r>
              <a:rPr lang="it-IT" dirty="0"/>
              <a:t>, tutte le variabili che vengono assegnate dentro ad un blocco procedurale vanno dichiarate di tipo </a:t>
            </a:r>
            <a:r>
              <a:rPr lang="it-IT" b="1" dirty="0">
                <a:solidFill>
                  <a:schemeClr val="accent1"/>
                </a:solidFill>
              </a:rPr>
              <a:t>reg</a:t>
            </a:r>
            <a:endParaRPr lang="it-IT" dirty="0"/>
          </a:p>
          <a:p>
            <a:r>
              <a:rPr lang="it-IT" u="sng" dirty="0"/>
              <a:t>Attenzione 2</a:t>
            </a:r>
            <a:r>
              <a:rPr lang="it-IT" dirty="0"/>
              <a:t>, tutte le assegnazioni vanno fatte qui dentro con il costrutto </a:t>
            </a:r>
            <a:r>
              <a:rPr lang="it-IT" b="1" dirty="0"/>
              <a:t>non </a:t>
            </a:r>
            <a:r>
              <a:rPr lang="it-IT" b="1" dirty="0" err="1"/>
              <a:t>blocking</a:t>
            </a:r>
            <a:r>
              <a:rPr lang="it-IT" dirty="0"/>
              <a:t>  (A&lt;=B)</a:t>
            </a:r>
          </a:p>
        </p:txBody>
      </p:sp>
      <p:pic>
        <p:nvPicPr>
          <p:cNvPr id="3" name="Immagine 2">
            <a:extLst>
              <a:ext uri="{FF2B5EF4-FFF2-40B4-BE49-F238E27FC236}">
                <a16:creationId xmlns:a16="http://schemas.microsoft.com/office/drawing/2014/main" id="{5691EB21-D0C3-4272-86C6-3EE2BD05DEB3}"/>
              </a:ext>
            </a:extLst>
          </p:cNvPr>
          <p:cNvPicPr>
            <a:picLocks noChangeAspect="1"/>
          </p:cNvPicPr>
          <p:nvPr/>
        </p:nvPicPr>
        <p:blipFill>
          <a:blip r:embed="rId2"/>
          <a:stretch>
            <a:fillRect/>
          </a:stretch>
        </p:blipFill>
        <p:spPr>
          <a:xfrm>
            <a:off x="1014873" y="1907023"/>
            <a:ext cx="4400550" cy="1257300"/>
          </a:xfrm>
          <a:prstGeom prst="rect">
            <a:avLst/>
          </a:prstGeom>
        </p:spPr>
      </p:pic>
      <p:sp>
        <p:nvSpPr>
          <p:cNvPr id="10" name="CasellaDiTesto 9">
            <a:extLst>
              <a:ext uri="{FF2B5EF4-FFF2-40B4-BE49-F238E27FC236}">
                <a16:creationId xmlns:a16="http://schemas.microsoft.com/office/drawing/2014/main" id="{56C54EB3-2E85-42D1-8E09-85242FD75167}"/>
              </a:ext>
            </a:extLst>
          </p:cNvPr>
          <p:cNvSpPr txBox="1"/>
          <p:nvPr/>
        </p:nvSpPr>
        <p:spPr>
          <a:xfrm>
            <a:off x="5004618" y="2156948"/>
            <a:ext cx="7816646" cy="584775"/>
          </a:xfrm>
          <a:prstGeom prst="rect">
            <a:avLst/>
          </a:prstGeom>
          <a:noFill/>
        </p:spPr>
        <p:txBody>
          <a:bodyPr wrap="square">
            <a:spAutoFit/>
          </a:bodyPr>
          <a:lstStyle/>
          <a:p>
            <a:pPr algn="ctr"/>
            <a:r>
              <a:rPr lang="it-IT" sz="1600" dirty="0">
                <a:solidFill>
                  <a:srgbClr val="FF0000"/>
                </a:solidFill>
              </a:rPr>
              <a:t>*** dimenticare qualcuno QUI può far cambiare la logica desiderata</a:t>
            </a:r>
            <a:br>
              <a:rPr lang="it-IT" sz="1600" dirty="0">
                <a:solidFill>
                  <a:srgbClr val="FF0000"/>
                </a:solidFill>
              </a:rPr>
            </a:br>
            <a:r>
              <a:rPr lang="it-IT" sz="1600" dirty="0">
                <a:solidFill>
                  <a:srgbClr val="FF0000"/>
                </a:solidFill>
                <a:sym typeface="Wingdings" panose="05000000000000000000" pitchFamily="2" charset="2"/>
              </a:rPr>
              <a:t> nelle ultime versioni di </a:t>
            </a:r>
            <a:r>
              <a:rPr lang="it-IT" sz="1600" dirty="0" err="1">
                <a:solidFill>
                  <a:srgbClr val="FF0000"/>
                </a:solidFill>
                <a:sym typeface="Wingdings" panose="05000000000000000000" pitchFamily="2" charset="2"/>
              </a:rPr>
              <a:t>Verilog</a:t>
            </a:r>
            <a:r>
              <a:rPr lang="it-IT" sz="1600" dirty="0">
                <a:solidFill>
                  <a:srgbClr val="FF0000"/>
                </a:solidFill>
                <a:sym typeface="Wingdings" panose="05000000000000000000" pitchFamily="2" charset="2"/>
              </a:rPr>
              <a:t> era stato introdotto il costrutto </a:t>
            </a:r>
            <a:r>
              <a:rPr lang="it-IT" sz="1600" b="1" dirty="0" err="1">
                <a:solidFill>
                  <a:srgbClr val="FF0000"/>
                </a:solidFill>
                <a:sym typeface="Wingdings" panose="05000000000000000000" pitchFamily="2" charset="2"/>
              </a:rPr>
              <a:t>always</a:t>
            </a:r>
            <a:r>
              <a:rPr lang="it-IT" sz="1600" b="1" dirty="0">
                <a:solidFill>
                  <a:srgbClr val="FF0000"/>
                </a:solidFill>
                <a:sym typeface="Wingdings" panose="05000000000000000000" pitchFamily="2" charset="2"/>
              </a:rPr>
              <a:t>@*</a:t>
            </a:r>
            <a:endParaRPr lang="it-IT" sz="1600" b="1" dirty="0">
              <a:solidFill>
                <a:srgbClr val="FF0000"/>
              </a:solidFill>
            </a:endParaRPr>
          </a:p>
        </p:txBody>
      </p:sp>
    </p:spTree>
    <p:extLst>
      <p:ext uri="{BB962C8B-B14F-4D97-AF65-F5344CB8AC3E}">
        <p14:creationId xmlns:p14="http://schemas.microsoft.com/office/powerpoint/2010/main" val="388656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1000"/>
                                        <p:tgtEl>
                                          <p:spTgt spid="9">
                                            <p:txEl>
                                              <p:pRg st="0" end="0"/>
                                            </p:txEl>
                                          </p:spTgt>
                                        </p:tgtEl>
                                      </p:cBhvr>
                                    </p:animEffect>
                                    <p:anim calcmode="lin" valueType="num">
                                      <p:cBhvr>
                                        <p:cTn id="14"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1000"/>
                                        <p:tgtEl>
                                          <p:spTgt spid="9">
                                            <p:txEl>
                                              <p:pRg st="1" end="1"/>
                                            </p:txEl>
                                          </p:spTgt>
                                        </p:tgtEl>
                                      </p:cBhvr>
                                    </p:animEffect>
                                    <p:anim calcmode="lin" valueType="num">
                                      <p:cBhvr>
                                        <p:cTn id="2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1000"/>
                                        <p:tgtEl>
                                          <p:spTgt spid="9">
                                            <p:txEl>
                                              <p:pRg st="2" end="2"/>
                                            </p:txEl>
                                          </p:spTgt>
                                        </p:tgtEl>
                                      </p:cBhvr>
                                    </p:animEffect>
                                    <p:anim calcmode="lin" valueType="num">
                                      <p:cBhvr>
                                        <p:cTn id="2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fade">
                                      <p:cBhvr>
                                        <p:cTn id="34" dur="1000"/>
                                        <p:tgtEl>
                                          <p:spTgt spid="9">
                                            <p:txEl>
                                              <p:pRg st="3" end="3"/>
                                            </p:txEl>
                                          </p:spTgt>
                                        </p:tgtEl>
                                      </p:cBhvr>
                                    </p:animEffect>
                                    <p:anim calcmode="lin" valueType="num">
                                      <p:cBhvr>
                                        <p:cTn id="35"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E8C5D654-5715-4306-9A86-E16E49A1D0A4}"/>
              </a:ext>
            </a:extLst>
          </p:cNvPr>
          <p:cNvSpPr txBox="1">
            <a:spLocks/>
          </p:cNvSpPr>
          <p:nvPr/>
        </p:nvSpPr>
        <p:spPr>
          <a:xfrm>
            <a:off x="373453" y="475750"/>
            <a:ext cx="4938380" cy="5882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3200" b="1" cap="small" dirty="0"/>
              <a:t>RTL design…con il </a:t>
            </a:r>
            <a:r>
              <a:rPr lang="it-IT" altLang="it-IT" sz="3200" b="1" cap="small" dirty="0" err="1"/>
              <a:t>Verilog</a:t>
            </a:r>
            <a:endParaRPr lang="it-IT" altLang="it-IT" sz="4400" b="1" cap="small" dirty="0"/>
          </a:p>
        </p:txBody>
      </p:sp>
      <p:sp>
        <p:nvSpPr>
          <p:cNvPr id="5" name="Segnaposto contenuto 2">
            <a:extLst>
              <a:ext uri="{FF2B5EF4-FFF2-40B4-BE49-F238E27FC236}">
                <a16:creationId xmlns:a16="http://schemas.microsoft.com/office/drawing/2014/main" id="{200E1C8D-B63F-4E74-8509-DC26E09CD826}"/>
              </a:ext>
            </a:extLst>
          </p:cNvPr>
          <p:cNvSpPr txBox="1">
            <a:spLocks/>
          </p:cNvSpPr>
          <p:nvPr/>
        </p:nvSpPr>
        <p:spPr>
          <a:xfrm>
            <a:off x="795059" y="1170375"/>
            <a:ext cx="5300941" cy="5489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3200" b="1" cap="small" dirty="0" err="1"/>
              <a:t>Blocking</a:t>
            </a:r>
            <a:r>
              <a:rPr lang="it-IT" altLang="it-IT" sz="3200" b="1" cap="small" dirty="0"/>
              <a:t> e Non </a:t>
            </a:r>
            <a:r>
              <a:rPr lang="it-IT" altLang="it-IT" sz="3200" b="1" cap="small" dirty="0" err="1"/>
              <a:t>Blocking</a:t>
            </a:r>
            <a:endParaRPr lang="it-IT" altLang="it-IT" sz="4400" b="1" cap="small" dirty="0"/>
          </a:p>
        </p:txBody>
      </p:sp>
      <p:sp>
        <p:nvSpPr>
          <p:cNvPr id="6" name="Segnaposto contenuto 2">
            <a:extLst>
              <a:ext uri="{FF2B5EF4-FFF2-40B4-BE49-F238E27FC236}">
                <a16:creationId xmlns:a16="http://schemas.microsoft.com/office/drawing/2014/main" id="{3B854B2E-2168-40C8-8C15-EAB150EB7A79}"/>
              </a:ext>
            </a:extLst>
          </p:cNvPr>
          <p:cNvSpPr>
            <a:spLocks noGrp="1"/>
          </p:cNvSpPr>
          <p:nvPr>
            <p:ph idx="1"/>
          </p:nvPr>
        </p:nvSpPr>
        <p:spPr>
          <a:xfrm>
            <a:off x="838200" y="1825625"/>
            <a:ext cx="10515600" cy="4351338"/>
          </a:xfrm>
        </p:spPr>
        <p:txBody>
          <a:bodyPr/>
          <a:lstStyle/>
          <a:p>
            <a:r>
              <a:rPr lang="en-US" dirty="0"/>
              <a:t>Le </a:t>
            </a:r>
            <a:r>
              <a:rPr lang="en-US" dirty="0" err="1"/>
              <a:t>assegnazioni</a:t>
            </a:r>
            <a:r>
              <a:rPr lang="en-US" dirty="0"/>
              <a:t> </a:t>
            </a:r>
            <a:r>
              <a:rPr lang="en-US" b="1" dirty="0"/>
              <a:t>blocking</a:t>
            </a:r>
            <a:r>
              <a:rPr lang="en-US" dirty="0"/>
              <a:t> (=) e </a:t>
            </a:r>
            <a:r>
              <a:rPr lang="en-US" b="1" dirty="0"/>
              <a:t>non-blocking </a:t>
            </a:r>
            <a:r>
              <a:rPr lang="en-US" dirty="0"/>
              <a:t>(&lt;=) </a:t>
            </a:r>
            <a:r>
              <a:rPr lang="en-US" dirty="0" err="1"/>
              <a:t>servono</a:t>
            </a:r>
            <a:r>
              <a:rPr lang="en-US" dirty="0"/>
              <a:t> per </a:t>
            </a:r>
            <a:r>
              <a:rPr lang="en-US" dirty="0" err="1"/>
              <a:t>controllare</a:t>
            </a:r>
            <a:r>
              <a:rPr lang="en-US" dirty="0"/>
              <a:t> il </a:t>
            </a:r>
            <a:r>
              <a:rPr lang="en-US" dirty="0" err="1"/>
              <a:t>flusso</a:t>
            </a:r>
            <a:r>
              <a:rPr lang="en-US" dirty="0"/>
              <a:t> di </a:t>
            </a:r>
            <a:r>
              <a:rPr lang="en-US" dirty="0" err="1"/>
              <a:t>esecuzione</a:t>
            </a:r>
            <a:r>
              <a:rPr lang="en-US" dirty="0"/>
              <a:t> </a:t>
            </a:r>
            <a:r>
              <a:rPr lang="en-US" dirty="0" err="1"/>
              <a:t>all’interno</a:t>
            </a:r>
            <a:r>
              <a:rPr lang="en-US" dirty="0"/>
              <a:t> di un </a:t>
            </a:r>
            <a:r>
              <a:rPr lang="en-US" dirty="0" err="1"/>
              <a:t>blocco</a:t>
            </a:r>
            <a:r>
              <a:rPr lang="en-US" dirty="0"/>
              <a:t> always. </a:t>
            </a:r>
          </a:p>
          <a:p>
            <a:r>
              <a:rPr lang="en-US" dirty="0"/>
              <a:t>Come dice il </a:t>
            </a:r>
            <a:r>
              <a:rPr lang="en-US" dirty="0" err="1"/>
              <a:t>nome</a:t>
            </a:r>
            <a:r>
              <a:rPr lang="en-US" dirty="0"/>
              <a:t>, le </a:t>
            </a:r>
            <a:r>
              <a:rPr lang="en-US" dirty="0" err="1"/>
              <a:t>assegnazioni</a:t>
            </a:r>
            <a:r>
              <a:rPr lang="en-US" dirty="0"/>
              <a:t> blocking </a:t>
            </a:r>
            <a:r>
              <a:rPr lang="en-US" dirty="0" err="1"/>
              <a:t>bloccano</a:t>
            </a:r>
            <a:r>
              <a:rPr lang="en-US" dirty="0"/>
              <a:t> </a:t>
            </a:r>
            <a:r>
              <a:rPr lang="en-US" dirty="0" err="1"/>
              <a:t>l’esecuzione</a:t>
            </a:r>
            <a:r>
              <a:rPr lang="en-US" dirty="0"/>
              <a:t> </a:t>
            </a:r>
            <a:r>
              <a:rPr lang="en-US" dirty="0" err="1"/>
              <a:t>dello</a:t>
            </a:r>
            <a:r>
              <a:rPr lang="en-US" dirty="0"/>
              <a:t> statement </a:t>
            </a:r>
            <a:r>
              <a:rPr lang="en-US" dirty="0" err="1"/>
              <a:t>successivo</a:t>
            </a:r>
            <a:r>
              <a:rPr lang="en-US" dirty="0"/>
              <a:t> </a:t>
            </a:r>
            <a:r>
              <a:rPr lang="en-US" dirty="0" err="1"/>
              <a:t>finché</a:t>
            </a:r>
            <a:r>
              <a:rPr lang="en-US" dirty="0"/>
              <a:t> lo statement </a:t>
            </a:r>
            <a:r>
              <a:rPr lang="en-US" dirty="0" err="1"/>
              <a:t>corrente</a:t>
            </a:r>
            <a:r>
              <a:rPr lang="en-US" dirty="0"/>
              <a:t> non è </a:t>
            </a:r>
            <a:r>
              <a:rPr lang="en-US" dirty="0" err="1"/>
              <a:t>giunto</a:t>
            </a:r>
            <a:r>
              <a:rPr lang="en-US" dirty="0"/>
              <a:t> a </a:t>
            </a:r>
            <a:r>
              <a:rPr lang="en-US" dirty="0" err="1"/>
              <a:t>compimento</a:t>
            </a:r>
            <a:r>
              <a:rPr lang="en-US" dirty="0"/>
              <a:t>. </a:t>
            </a:r>
            <a:endParaRPr lang="it-IT" dirty="0"/>
          </a:p>
        </p:txBody>
      </p:sp>
      <p:sp>
        <p:nvSpPr>
          <p:cNvPr id="7" name="CasellaDiTesto 6">
            <a:extLst>
              <a:ext uri="{FF2B5EF4-FFF2-40B4-BE49-F238E27FC236}">
                <a16:creationId xmlns:a16="http://schemas.microsoft.com/office/drawing/2014/main" id="{86E46F2E-20E0-4E65-83FE-1A1C86837FAE}"/>
              </a:ext>
            </a:extLst>
          </p:cNvPr>
          <p:cNvSpPr txBox="1"/>
          <p:nvPr/>
        </p:nvSpPr>
        <p:spPr>
          <a:xfrm>
            <a:off x="245807" y="4652720"/>
            <a:ext cx="5300942" cy="1200329"/>
          </a:xfrm>
          <a:prstGeom prst="rect">
            <a:avLst/>
          </a:prstGeom>
          <a:noFill/>
          <a:ln>
            <a:solidFill>
              <a:schemeClr val="bg2">
                <a:lumMod val="50000"/>
              </a:schemeClr>
            </a:solidFill>
          </a:ln>
        </p:spPr>
        <p:txBody>
          <a:bodyPr wrap="square" rtlCol="0">
            <a:spAutoFit/>
          </a:bodyPr>
          <a:lstStyle/>
          <a:p>
            <a:r>
              <a:rPr lang="en-US" dirty="0"/>
              <a:t>assume a = b = 0 initially; </a:t>
            </a:r>
            <a:br>
              <a:rPr lang="en-US" dirty="0"/>
            </a:br>
            <a:r>
              <a:rPr lang="en-US" dirty="0"/>
              <a:t>a = 1; 		//executed first </a:t>
            </a:r>
            <a:br>
              <a:rPr lang="en-US" dirty="0"/>
            </a:br>
            <a:r>
              <a:rPr lang="en-US" dirty="0"/>
              <a:t>b = a; 		//executed second </a:t>
            </a:r>
            <a:br>
              <a:rPr lang="en-US" dirty="0"/>
            </a:br>
            <a:r>
              <a:rPr lang="en-US" dirty="0"/>
              <a:t>then a = 1, b = 1 	after ordered execution </a:t>
            </a:r>
            <a:endParaRPr lang="it-IT" dirty="0"/>
          </a:p>
        </p:txBody>
      </p:sp>
      <p:sp>
        <p:nvSpPr>
          <p:cNvPr id="8" name="CasellaDiTesto 7">
            <a:extLst>
              <a:ext uri="{FF2B5EF4-FFF2-40B4-BE49-F238E27FC236}">
                <a16:creationId xmlns:a16="http://schemas.microsoft.com/office/drawing/2014/main" id="{FF9039FA-BABD-4122-8BC2-E3532CAC1F2A}"/>
              </a:ext>
            </a:extLst>
          </p:cNvPr>
          <p:cNvSpPr txBox="1"/>
          <p:nvPr/>
        </p:nvSpPr>
        <p:spPr>
          <a:xfrm>
            <a:off x="7049730" y="4652719"/>
            <a:ext cx="5043948" cy="1200329"/>
          </a:xfrm>
          <a:prstGeom prst="rect">
            <a:avLst/>
          </a:prstGeom>
          <a:noFill/>
          <a:ln>
            <a:solidFill>
              <a:schemeClr val="tx1"/>
            </a:solidFill>
          </a:ln>
        </p:spPr>
        <p:txBody>
          <a:bodyPr wrap="square" rtlCol="0">
            <a:spAutoFit/>
          </a:bodyPr>
          <a:lstStyle/>
          <a:p>
            <a:r>
              <a:rPr lang="en-US" dirty="0"/>
              <a:t>assume a = b = 0 initially;</a:t>
            </a:r>
            <a:br>
              <a:rPr lang="en-US" dirty="0"/>
            </a:br>
            <a:r>
              <a:rPr lang="en-US" dirty="0"/>
              <a:t>a &lt;= 1; </a:t>
            </a:r>
            <a:br>
              <a:rPr lang="en-US" dirty="0"/>
            </a:br>
            <a:r>
              <a:rPr lang="en-US" dirty="0"/>
              <a:t>b &lt;= a; </a:t>
            </a:r>
            <a:br>
              <a:rPr lang="en-US" dirty="0"/>
            </a:br>
            <a:r>
              <a:rPr lang="en-US" dirty="0"/>
              <a:t>then a = 1, b = 0   after parallel execution</a:t>
            </a:r>
            <a:endParaRPr lang="it-IT" dirty="0"/>
          </a:p>
        </p:txBody>
      </p:sp>
      <p:sp>
        <p:nvSpPr>
          <p:cNvPr id="10" name="CasellaDiTesto 9">
            <a:extLst>
              <a:ext uri="{FF2B5EF4-FFF2-40B4-BE49-F238E27FC236}">
                <a16:creationId xmlns:a16="http://schemas.microsoft.com/office/drawing/2014/main" id="{4B6FD769-DD12-4EAD-A1B5-098F354BDC3C}"/>
              </a:ext>
            </a:extLst>
          </p:cNvPr>
          <p:cNvSpPr txBox="1"/>
          <p:nvPr/>
        </p:nvSpPr>
        <p:spPr>
          <a:xfrm>
            <a:off x="8615517" y="5992297"/>
            <a:ext cx="1912374" cy="369332"/>
          </a:xfrm>
          <a:prstGeom prst="rect">
            <a:avLst/>
          </a:prstGeom>
          <a:noFill/>
        </p:spPr>
        <p:txBody>
          <a:bodyPr wrap="square">
            <a:spAutoFit/>
          </a:bodyPr>
          <a:lstStyle/>
          <a:p>
            <a:r>
              <a:rPr lang="it-IT" b="1" dirty="0"/>
              <a:t>non </a:t>
            </a:r>
            <a:r>
              <a:rPr lang="it-IT" b="1" dirty="0" err="1"/>
              <a:t>blocking</a:t>
            </a:r>
            <a:r>
              <a:rPr lang="it-IT" dirty="0"/>
              <a:t> </a:t>
            </a:r>
          </a:p>
        </p:txBody>
      </p:sp>
      <p:sp>
        <p:nvSpPr>
          <p:cNvPr id="11" name="CasellaDiTesto 10">
            <a:extLst>
              <a:ext uri="{FF2B5EF4-FFF2-40B4-BE49-F238E27FC236}">
                <a16:creationId xmlns:a16="http://schemas.microsoft.com/office/drawing/2014/main" id="{2138E138-9416-468B-B12F-6EE1629BDF89}"/>
              </a:ext>
            </a:extLst>
          </p:cNvPr>
          <p:cNvSpPr txBox="1"/>
          <p:nvPr/>
        </p:nvSpPr>
        <p:spPr>
          <a:xfrm>
            <a:off x="2358404" y="5989411"/>
            <a:ext cx="1043557" cy="369332"/>
          </a:xfrm>
          <a:prstGeom prst="rect">
            <a:avLst/>
          </a:prstGeom>
          <a:noFill/>
        </p:spPr>
        <p:txBody>
          <a:bodyPr wrap="square">
            <a:spAutoFit/>
          </a:bodyPr>
          <a:lstStyle/>
          <a:p>
            <a:r>
              <a:rPr lang="it-IT" b="1" dirty="0" err="1"/>
              <a:t>blocking</a:t>
            </a:r>
            <a:r>
              <a:rPr lang="it-IT" dirty="0"/>
              <a:t> </a:t>
            </a:r>
          </a:p>
        </p:txBody>
      </p:sp>
    </p:spTree>
    <p:extLst>
      <p:ext uri="{BB962C8B-B14F-4D97-AF65-F5344CB8AC3E}">
        <p14:creationId xmlns:p14="http://schemas.microsoft.com/office/powerpoint/2010/main" val="282805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1000"/>
                                        <p:tgtEl>
                                          <p:spTgt spid="6">
                                            <p:txEl>
                                              <p:pRg st="1" end="1"/>
                                            </p:txEl>
                                          </p:spTgt>
                                        </p:tgtEl>
                                      </p:cBhvr>
                                    </p:animEffect>
                                    <p:anim calcmode="lin" valueType="num">
                                      <p:cBhvr>
                                        <p:cTn id="19"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A4A48A2-096C-41FC-81F8-87DA882BB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012" y="1241258"/>
            <a:ext cx="7000775" cy="4375484"/>
          </a:xfrm>
          <a:prstGeom prst="rect">
            <a:avLst/>
          </a:prstGeom>
        </p:spPr>
      </p:pic>
      <p:sp>
        <p:nvSpPr>
          <p:cNvPr id="4" name="Segnaposto contenuto 2">
            <a:extLst>
              <a:ext uri="{FF2B5EF4-FFF2-40B4-BE49-F238E27FC236}">
                <a16:creationId xmlns:a16="http://schemas.microsoft.com/office/drawing/2014/main" id="{94D8969C-5302-4395-9BB2-F722C83BFBD5}"/>
              </a:ext>
            </a:extLst>
          </p:cNvPr>
          <p:cNvSpPr txBox="1">
            <a:spLocks/>
          </p:cNvSpPr>
          <p:nvPr/>
        </p:nvSpPr>
        <p:spPr>
          <a:xfrm>
            <a:off x="373452" y="450811"/>
            <a:ext cx="11465621" cy="7904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3200" b="1" cap="small" dirty="0"/>
              <a:t>RTL design…con il </a:t>
            </a:r>
            <a:r>
              <a:rPr lang="it-IT" altLang="it-IT" sz="3200" b="1" cap="small" dirty="0" err="1"/>
              <a:t>Verilog</a:t>
            </a:r>
            <a:r>
              <a:rPr lang="it-IT" altLang="it-IT" sz="3200" b="1" cap="small" dirty="0"/>
              <a:t>:  </a:t>
            </a:r>
            <a:r>
              <a:rPr lang="it-IT" altLang="it-IT" sz="2400" b="1" cap="small" dirty="0">
                <a:solidFill>
                  <a:srgbClr val="FF0000"/>
                </a:solidFill>
              </a:rPr>
              <a:t>Esempio 5 </a:t>
            </a:r>
            <a:br>
              <a:rPr lang="it-IT" altLang="it-IT" sz="2400" b="1" cap="small" dirty="0">
                <a:solidFill>
                  <a:srgbClr val="FF0000"/>
                </a:solidFill>
              </a:rPr>
            </a:br>
            <a:r>
              <a:rPr lang="it-IT" altLang="it-IT" sz="2400" b="1" cap="small" dirty="0">
                <a:solidFill>
                  <a:srgbClr val="FF0000"/>
                </a:solidFill>
              </a:rPr>
              <a:t>project_5_Esempio con i costrutti ALWAYS: il contatore</a:t>
            </a:r>
            <a:endParaRPr lang="it-IT" altLang="it-IT" sz="4400" b="1" cap="small" dirty="0">
              <a:solidFill>
                <a:srgbClr val="FF0000"/>
              </a:solidFill>
            </a:endParaRPr>
          </a:p>
        </p:txBody>
      </p:sp>
      <p:sp>
        <p:nvSpPr>
          <p:cNvPr id="5" name="TextBox 4">
            <a:extLst>
              <a:ext uri="{FF2B5EF4-FFF2-40B4-BE49-F238E27FC236}">
                <a16:creationId xmlns:a16="http://schemas.microsoft.com/office/drawing/2014/main" id="{57F38A94-9484-49F1-941D-2A69EEE4B9F5}"/>
              </a:ext>
            </a:extLst>
          </p:cNvPr>
          <p:cNvSpPr txBox="1"/>
          <p:nvPr/>
        </p:nvSpPr>
        <p:spPr>
          <a:xfrm>
            <a:off x="8013469" y="3183774"/>
            <a:ext cx="3400635" cy="1200329"/>
          </a:xfrm>
          <a:prstGeom prst="rect">
            <a:avLst/>
          </a:prstGeom>
          <a:noFill/>
        </p:spPr>
        <p:txBody>
          <a:bodyPr wrap="square" rtlCol="0">
            <a:spAutoFit/>
          </a:bodyPr>
          <a:lstStyle/>
          <a:p>
            <a:r>
              <a:rPr lang="it-IT" dirty="0"/>
              <a:t>Lavoriamo con i blocchi procedurali intervenendo nella </a:t>
            </a:r>
            <a:r>
              <a:rPr lang="it-IT" dirty="0" err="1"/>
              <a:t>sensitivity</a:t>
            </a:r>
            <a:r>
              <a:rPr lang="it-IT" dirty="0"/>
              <a:t> list. Proviamo a guardare anche la simulazione.</a:t>
            </a:r>
          </a:p>
        </p:txBody>
      </p:sp>
    </p:spTree>
    <p:extLst>
      <p:ext uri="{BB962C8B-B14F-4D97-AF65-F5344CB8AC3E}">
        <p14:creationId xmlns:p14="http://schemas.microsoft.com/office/powerpoint/2010/main" val="88582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92B04-C9D6-4DDE-991F-0A564A05718D}"/>
              </a:ext>
            </a:extLst>
          </p:cNvPr>
          <p:cNvSpPr>
            <a:spLocks noGrp="1"/>
          </p:cNvSpPr>
          <p:nvPr>
            <p:ph type="title"/>
          </p:nvPr>
        </p:nvSpPr>
        <p:spPr/>
        <p:txBody>
          <a:bodyPr/>
          <a:lstStyle/>
          <a:p>
            <a:endParaRPr lang="it-IT"/>
          </a:p>
        </p:txBody>
      </p:sp>
      <p:pic>
        <p:nvPicPr>
          <p:cNvPr id="5" name="Content Placeholder 4" descr="A screenshot of a computer&#10;&#10;Description automatically generated">
            <a:extLst>
              <a:ext uri="{FF2B5EF4-FFF2-40B4-BE49-F238E27FC236}">
                <a16:creationId xmlns:a16="http://schemas.microsoft.com/office/drawing/2014/main" id="{22950B87-0684-4509-BFB8-FEC7FFC78A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933" y="263525"/>
            <a:ext cx="10984652" cy="6865408"/>
          </a:xfrm>
        </p:spPr>
      </p:pic>
      <p:sp>
        <p:nvSpPr>
          <p:cNvPr id="6" name="Rectangle 5">
            <a:extLst>
              <a:ext uri="{FF2B5EF4-FFF2-40B4-BE49-F238E27FC236}">
                <a16:creationId xmlns:a16="http://schemas.microsoft.com/office/drawing/2014/main" id="{0469DA36-3ED2-4FB7-AAB8-4B04E4C35A86}"/>
              </a:ext>
            </a:extLst>
          </p:cNvPr>
          <p:cNvSpPr/>
          <p:nvPr/>
        </p:nvSpPr>
        <p:spPr>
          <a:xfrm>
            <a:off x="1346201" y="4456843"/>
            <a:ext cx="2963333" cy="14841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ctangle 2">
            <a:extLst>
              <a:ext uri="{FF2B5EF4-FFF2-40B4-BE49-F238E27FC236}">
                <a16:creationId xmlns:a16="http://schemas.microsoft.com/office/drawing/2014/main" id="{A6DC5257-D07F-1599-F4A4-0F509C82227E}"/>
              </a:ext>
            </a:extLst>
          </p:cNvPr>
          <p:cNvSpPr/>
          <p:nvPr/>
        </p:nvSpPr>
        <p:spPr>
          <a:xfrm>
            <a:off x="1346201" y="1792288"/>
            <a:ext cx="2505608" cy="10101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ctangle 3">
            <a:extLst>
              <a:ext uri="{FF2B5EF4-FFF2-40B4-BE49-F238E27FC236}">
                <a16:creationId xmlns:a16="http://schemas.microsoft.com/office/drawing/2014/main" id="{C214B7A8-9B4A-C3FD-E96B-6E15945AA6FE}"/>
              </a:ext>
            </a:extLst>
          </p:cNvPr>
          <p:cNvSpPr/>
          <p:nvPr/>
        </p:nvSpPr>
        <p:spPr>
          <a:xfrm>
            <a:off x="1441957" y="3123525"/>
            <a:ext cx="2505608" cy="12623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8" name="Group 17">
            <a:extLst>
              <a:ext uri="{FF2B5EF4-FFF2-40B4-BE49-F238E27FC236}">
                <a16:creationId xmlns:a16="http://schemas.microsoft.com/office/drawing/2014/main" id="{1479834F-9592-148E-635D-D834A774EA27}"/>
              </a:ext>
            </a:extLst>
          </p:cNvPr>
          <p:cNvGrpSpPr/>
          <p:nvPr/>
        </p:nvGrpSpPr>
        <p:grpSpPr>
          <a:xfrm>
            <a:off x="4223156" y="3268895"/>
            <a:ext cx="5040203" cy="576349"/>
            <a:chOff x="4223156" y="3268895"/>
            <a:chExt cx="5040203" cy="576349"/>
          </a:xfrm>
        </p:grpSpPr>
        <p:sp>
          <p:nvSpPr>
            <p:cNvPr id="11" name="Segnaposto contenuto 2">
              <a:extLst>
                <a:ext uri="{FF2B5EF4-FFF2-40B4-BE49-F238E27FC236}">
                  <a16:creationId xmlns:a16="http://schemas.microsoft.com/office/drawing/2014/main" id="{D4A79B63-B063-F664-AC29-23BE4FE7BEF6}"/>
                </a:ext>
              </a:extLst>
            </p:cNvPr>
            <p:cNvSpPr txBox="1">
              <a:spLocks/>
            </p:cNvSpPr>
            <p:nvPr/>
          </p:nvSpPr>
          <p:spPr>
            <a:xfrm>
              <a:off x="5959720" y="3268895"/>
              <a:ext cx="3303639" cy="5763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2000" b="1" cap="small" dirty="0">
                  <a:solidFill>
                    <a:schemeClr val="bg1"/>
                  </a:solidFill>
                </a:rPr>
                <a:t>Divisore di Frequenza</a:t>
              </a:r>
              <a:endParaRPr lang="it-IT" altLang="it-IT" sz="3200" b="1" cap="small" dirty="0">
                <a:solidFill>
                  <a:schemeClr val="bg1"/>
                </a:solidFill>
              </a:endParaRPr>
            </a:p>
          </p:txBody>
        </p:sp>
        <p:cxnSp>
          <p:nvCxnSpPr>
            <p:cNvPr id="12" name="Connettore 2 21">
              <a:extLst>
                <a:ext uri="{FF2B5EF4-FFF2-40B4-BE49-F238E27FC236}">
                  <a16:creationId xmlns:a16="http://schemas.microsoft.com/office/drawing/2014/main" id="{0E610927-DF51-DC52-6A3D-C9400D0F7EEB}"/>
                </a:ext>
              </a:extLst>
            </p:cNvPr>
            <p:cNvCxnSpPr>
              <a:cxnSpLocks/>
            </p:cNvCxnSpPr>
            <p:nvPr/>
          </p:nvCxnSpPr>
          <p:spPr>
            <a:xfrm flipH="1">
              <a:off x="4223156" y="3512578"/>
              <a:ext cx="1595017"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5A5585FA-AB51-A30C-0ADC-3E77BFC528AE}"/>
              </a:ext>
            </a:extLst>
          </p:cNvPr>
          <p:cNvGrpSpPr/>
          <p:nvPr/>
        </p:nvGrpSpPr>
        <p:grpSpPr>
          <a:xfrm>
            <a:off x="4181348" y="2061839"/>
            <a:ext cx="6022709" cy="576349"/>
            <a:chOff x="4181348" y="2061839"/>
            <a:chExt cx="6022709" cy="576349"/>
          </a:xfrm>
        </p:grpSpPr>
        <p:sp>
          <p:nvSpPr>
            <p:cNvPr id="14" name="Segnaposto contenuto 2">
              <a:extLst>
                <a:ext uri="{FF2B5EF4-FFF2-40B4-BE49-F238E27FC236}">
                  <a16:creationId xmlns:a16="http://schemas.microsoft.com/office/drawing/2014/main" id="{398990F0-D57E-8C9F-C317-CFE6F112E118}"/>
                </a:ext>
              </a:extLst>
            </p:cNvPr>
            <p:cNvSpPr txBox="1">
              <a:spLocks/>
            </p:cNvSpPr>
            <p:nvPr/>
          </p:nvSpPr>
          <p:spPr>
            <a:xfrm>
              <a:off x="5917912" y="2061839"/>
              <a:ext cx="4286145" cy="5763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2000" b="1" cap="small" dirty="0">
                  <a:solidFill>
                    <a:schemeClr val="bg1"/>
                  </a:solidFill>
                </a:rPr>
                <a:t>Cambio verso della somma algebrica</a:t>
              </a:r>
              <a:endParaRPr lang="it-IT" altLang="it-IT" sz="3200" b="1" cap="small" dirty="0">
                <a:solidFill>
                  <a:schemeClr val="bg1"/>
                </a:solidFill>
              </a:endParaRPr>
            </a:p>
          </p:txBody>
        </p:sp>
        <p:cxnSp>
          <p:nvCxnSpPr>
            <p:cNvPr id="15" name="Connettore 2 21">
              <a:extLst>
                <a:ext uri="{FF2B5EF4-FFF2-40B4-BE49-F238E27FC236}">
                  <a16:creationId xmlns:a16="http://schemas.microsoft.com/office/drawing/2014/main" id="{97429A55-E739-7048-516F-6A76A0C71EEA}"/>
                </a:ext>
              </a:extLst>
            </p:cNvPr>
            <p:cNvCxnSpPr>
              <a:cxnSpLocks/>
            </p:cNvCxnSpPr>
            <p:nvPr/>
          </p:nvCxnSpPr>
          <p:spPr>
            <a:xfrm flipH="1">
              <a:off x="4181348" y="2305522"/>
              <a:ext cx="1595017"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59264948-2292-4F31-C756-928A3C9F5AE2}"/>
              </a:ext>
            </a:extLst>
          </p:cNvPr>
          <p:cNvGrpSpPr/>
          <p:nvPr/>
        </p:nvGrpSpPr>
        <p:grpSpPr>
          <a:xfrm>
            <a:off x="4432200" y="4910739"/>
            <a:ext cx="5040203" cy="576349"/>
            <a:chOff x="4432200" y="4910739"/>
            <a:chExt cx="5040203" cy="576349"/>
          </a:xfrm>
        </p:grpSpPr>
        <p:sp>
          <p:nvSpPr>
            <p:cNvPr id="16" name="Segnaposto contenuto 2">
              <a:extLst>
                <a:ext uri="{FF2B5EF4-FFF2-40B4-BE49-F238E27FC236}">
                  <a16:creationId xmlns:a16="http://schemas.microsoft.com/office/drawing/2014/main" id="{F95879A1-40E3-8C15-AE3B-23557B038159}"/>
                </a:ext>
              </a:extLst>
            </p:cNvPr>
            <p:cNvSpPr txBox="1">
              <a:spLocks/>
            </p:cNvSpPr>
            <p:nvPr/>
          </p:nvSpPr>
          <p:spPr>
            <a:xfrm>
              <a:off x="6168764" y="4910739"/>
              <a:ext cx="3303639" cy="5763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2000" b="1" cap="small" dirty="0">
                  <a:solidFill>
                    <a:schemeClr val="bg1"/>
                  </a:solidFill>
                </a:rPr>
                <a:t>Contatore UP/DOWN</a:t>
              </a:r>
              <a:endParaRPr lang="it-IT" altLang="it-IT" sz="3200" b="1" cap="small" dirty="0">
                <a:solidFill>
                  <a:schemeClr val="bg1"/>
                </a:solidFill>
              </a:endParaRPr>
            </a:p>
          </p:txBody>
        </p:sp>
        <p:cxnSp>
          <p:nvCxnSpPr>
            <p:cNvPr id="17" name="Connettore 2 21">
              <a:extLst>
                <a:ext uri="{FF2B5EF4-FFF2-40B4-BE49-F238E27FC236}">
                  <a16:creationId xmlns:a16="http://schemas.microsoft.com/office/drawing/2014/main" id="{9CEE6331-4000-2B51-7314-D92F13A0639D}"/>
                </a:ext>
              </a:extLst>
            </p:cNvPr>
            <p:cNvCxnSpPr>
              <a:cxnSpLocks/>
            </p:cNvCxnSpPr>
            <p:nvPr/>
          </p:nvCxnSpPr>
          <p:spPr>
            <a:xfrm flipH="1">
              <a:off x="4432200" y="5154422"/>
              <a:ext cx="1595017"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3606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7BF0C-AEBD-4638-878E-659EE38B1753}"/>
              </a:ext>
            </a:extLst>
          </p:cNvPr>
          <p:cNvSpPr>
            <a:spLocks noGrp="1"/>
          </p:cNvSpPr>
          <p:nvPr>
            <p:ph type="title"/>
          </p:nvPr>
        </p:nvSpPr>
        <p:spPr/>
        <p:txBody>
          <a:bodyPr/>
          <a:lstStyle/>
          <a:p>
            <a:r>
              <a:rPr lang="it-IT" dirty="0"/>
              <a:t>Open </a:t>
            </a:r>
            <a:r>
              <a:rPr lang="it-IT" dirty="0" err="1"/>
              <a:t>Vivado</a:t>
            </a:r>
            <a:r>
              <a:rPr lang="it-IT" dirty="0"/>
              <a:t>!</a:t>
            </a:r>
          </a:p>
        </p:txBody>
      </p:sp>
      <p:pic>
        <p:nvPicPr>
          <p:cNvPr id="5" name="Content Placeholder 4" descr="Graphical user interface, application&#10;&#10;Description automatically generated">
            <a:extLst>
              <a:ext uri="{FF2B5EF4-FFF2-40B4-BE49-F238E27FC236}">
                <a16:creationId xmlns:a16="http://schemas.microsoft.com/office/drawing/2014/main" id="{75E3E14E-2F3A-48F9-A3F2-F6DDA07445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4797" y="1927225"/>
            <a:ext cx="6962140" cy="4351338"/>
          </a:xfrm>
        </p:spPr>
      </p:pic>
    </p:spTree>
    <p:extLst>
      <p:ext uri="{BB962C8B-B14F-4D97-AF65-F5344CB8AC3E}">
        <p14:creationId xmlns:p14="http://schemas.microsoft.com/office/powerpoint/2010/main" val="1161123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A4A48A2-096C-41FC-81F8-87DA882BB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012" y="1241258"/>
            <a:ext cx="7000775" cy="4375484"/>
          </a:xfrm>
          <a:prstGeom prst="rect">
            <a:avLst/>
          </a:prstGeom>
        </p:spPr>
      </p:pic>
      <p:sp>
        <p:nvSpPr>
          <p:cNvPr id="4" name="Segnaposto contenuto 2">
            <a:extLst>
              <a:ext uri="{FF2B5EF4-FFF2-40B4-BE49-F238E27FC236}">
                <a16:creationId xmlns:a16="http://schemas.microsoft.com/office/drawing/2014/main" id="{94D8969C-5302-4395-9BB2-F722C83BFBD5}"/>
              </a:ext>
            </a:extLst>
          </p:cNvPr>
          <p:cNvSpPr txBox="1">
            <a:spLocks/>
          </p:cNvSpPr>
          <p:nvPr/>
        </p:nvSpPr>
        <p:spPr>
          <a:xfrm>
            <a:off x="373452" y="450811"/>
            <a:ext cx="11465621" cy="7904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3200" b="1" cap="small" dirty="0"/>
              <a:t>RTL design…con il </a:t>
            </a:r>
            <a:r>
              <a:rPr lang="it-IT" altLang="it-IT" sz="3200" b="1" cap="small" dirty="0" err="1"/>
              <a:t>Verilog</a:t>
            </a:r>
            <a:r>
              <a:rPr lang="it-IT" altLang="it-IT" sz="3200" b="1" cap="small" dirty="0"/>
              <a:t>:  </a:t>
            </a:r>
            <a:r>
              <a:rPr lang="it-IT" altLang="it-IT" sz="2400" b="1" cap="small" dirty="0">
                <a:solidFill>
                  <a:srgbClr val="FF0000"/>
                </a:solidFill>
              </a:rPr>
              <a:t>Esempio 5 </a:t>
            </a:r>
            <a:br>
              <a:rPr lang="it-IT" altLang="it-IT" sz="2400" b="1" cap="small" dirty="0">
                <a:solidFill>
                  <a:srgbClr val="FF0000"/>
                </a:solidFill>
              </a:rPr>
            </a:br>
            <a:r>
              <a:rPr lang="it-IT" altLang="it-IT" sz="2400" b="1" cap="small" dirty="0">
                <a:solidFill>
                  <a:srgbClr val="FF0000"/>
                </a:solidFill>
              </a:rPr>
              <a:t>project_5_7Segmenti</a:t>
            </a:r>
            <a:r>
              <a:rPr lang="it-IT" altLang="it-IT" sz="2400" b="1" cap="small" dirty="0">
                <a:solidFill>
                  <a:srgbClr val="FF0000"/>
                </a:solidFill>
                <a:sym typeface="Wingdings" panose="05000000000000000000" pitchFamily="2" charset="2"/>
              </a:rPr>
              <a:t> Utilizzo del costrutto CASE</a:t>
            </a:r>
            <a:endParaRPr lang="it-IT" altLang="it-IT" sz="4400" b="1" cap="small" dirty="0">
              <a:solidFill>
                <a:srgbClr val="FF0000"/>
              </a:solidFill>
            </a:endParaRPr>
          </a:p>
        </p:txBody>
      </p:sp>
      <p:sp>
        <p:nvSpPr>
          <p:cNvPr id="5" name="TextBox 4">
            <a:extLst>
              <a:ext uri="{FF2B5EF4-FFF2-40B4-BE49-F238E27FC236}">
                <a16:creationId xmlns:a16="http://schemas.microsoft.com/office/drawing/2014/main" id="{57F38A94-9484-49F1-941D-2A69EEE4B9F5}"/>
              </a:ext>
            </a:extLst>
          </p:cNvPr>
          <p:cNvSpPr txBox="1"/>
          <p:nvPr/>
        </p:nvSpPr>
        <p:spPr>
          <a:xfrm>
            <a:off x="8013469" y="3183774"/>
            <a:ext cx="3400635" cy="923330"/>
          </a:xfrm>
          <a:prstGeom prst="rect">
            <a:avLst/>
          </a:prstGeom>
          <a:noFill/>
        </p:spPr>
        <p:txBody>
          <a:bodyPr wrap="square" rtlCol="0">
            <a:spAutoFit/>
          </a:bodyPr>
          <a:lstStyle/>
          <a:p>
            <a:r>
              <a:rPr lang="it-IT" dirty="0"/>
              <a:t>Modifichiamo il progetto di prima aggiungendo il controllo per il display 7 segmenti.</a:t>
            </a:r>
          </a:p>
        </p:txBody>
      </p:sp>
    </p:spTree>
    <p:extLst>
      <p:ext uri="{BB962C8B-B14F-4D97-AF65-F5344CB8AC3E}">
        <p14:creationId xmlns:p14="http://schemas.microsoft.com/office/powerpoint/2010/main" val="287388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F886600-C433-39A5-0DD2-7BE8FF8E4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164" y="166750"/>
            <a:ext cx="4746340" cy="474634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FB0B301-8C72-B2C3-CF5D-E66CE63B4481}"/>
              </a:ext>
            </a:extLst>
          </p:cNvPr>
          <p:cNvSpPr txBox="1"/>
          <p:nvPr/>
        </p:nvSpPr>
        <p:spPr>
          <a:xfrm>
            <a:off x="5100985" y="3654258"/>
            <a:ext cx="6563095" cy="646331"/>
          </a:xfrm>
          <a:prstGeom prst="rect">
            <a:avLst/>
          </a:prstGeom>
          <a:noFill/>
        </p:spPr>
        <p:txBody>
          <a:bodyPr wrap="square" rtlCol="0">
            <a:spAutoFit/>
          </a:bodyPr>
          <a:lstStyle/>
          <a:p>
            <a:r>
              <a:rPr lang="it-IT" dirty="0"/>
              <a:t>Il FW dovrà pilotare, in base al valore istantaneo della somma, 7 pin da collegare al display 7 segmenti.</a:t>
            </a:r>
          </a:p>
        </p:txBody>
      </p:sp>
      <p:pic>
        <p:nvPicPr>
          <p:cNvPr id="10" name="Picture 9">
            <a:extLst>
              <a:ext uri="{FF2B5EF4-FFF2-40B4-BE49-F238E27FC236}">
                <a16:creationId xmlns:a16="http://schemas.microsoft.com/office/drawing/2014/main" id="{6E0C8D88-0365-5C10-4A06-37F458C60BD3}"/>
              </a:ext>
            </a:extLst>
          </p:cNvPr>
          <p:cNvPicPr>
            <a:picLocks noChangeAspect="1"/>
          </p:cNvPicPr>
          <p:nvPr/>
        </p:nvPicPr>
        <p:blipFill>
          <a:blip r:embed="rId3"/>
          <a:stretch>
            <a:fillRect/>
          </a:stretch>
        </p:blipFill>
        <p:spPr>
          <a:xfrm>
            <a:off x="4860336" y="320394"/>
            <a:ext cx="7048500" cy="3028950"/>
          </a:xfrm>
          <a:prstGeom prst="rect">
            <a:avLst/>
          </a:prstGeom>
        </p:spPr>
      </p:pic>
      <p:grpSp>
        <p:nvGrpSpPr>
          <p:cNvPr id="16" name="Group 15">
            <a:extLst>
              <a:ext uri="{FF2B5EF4-FFF2-40B4-BE49-F238E27FC236}">
                <a16:creationId xmlns:a16="http://schemas.microsoft.com/office/drawing/2014/main" id="{7974AD6E-E55A-94FB-390C-DD5453E7A9A5}"/>
              </a:ext>
            </a:extLst>
          </p:cNvPr>
          <p:cNvGrpSpPr/>
          <p:nvPr/>
        </p:nvGrpSpPr>
        <p:grpSpPr>
          <a:xfrm>
            <a:off x="1448333" y="4662745"/>
            <a:ext cx="7162342" cy="2195255"/>
            <a:chOff x="1534970" y="4791075"/>
            <a:chExt cx="7162342" cy="2195255"/>
          </a:xfrm>
        </p:grpSpPr>
        <p:pic>
          <p:nvPicPr>
            <p:cNvPr id="12" name="Picture 11">
              <a:extLst>
                <a:ext uri="{FF2B5EF4-FFF2-40B4-BE49-F238E27FC236}">
                  <a16:creationId xmlns:a16="http://schemas.microsoft.com/office/drawing/2014/main" id="{E57C84B0-C9FB-33C7-6C6D-A017F996CBD8}"/>
                </a:ext>
              </a:extLst>
            </p:cNvPr>
            <p:cNvPicPr>
              <a:picLocks noChangeAspect="1"/>
            </p:cNvPicPr>
            <p:nvPr/>
          </p:nvPicPr>
          <p:blipFill>
            <a:blip r:embed="rId4"/>
            <a:stretch>
              <a:fillRect/>
            </a:stretch>
          </p:blipFill>
          <p:spPr>
            <a:xfrm>
              <a:off x="1534970" y="4791075"/>
              <a:ext cx="6934200" cy="2066925"/>
            </a:xfrm>
            <a:prstGeom prst="rect">
              <a:avLst/>
            </a:prstGeom>
          </p:spPr>
        </p:pic>
        <p:sp>
          <p:nvSpPr>
            <p:cNvPr id="13" name="Oval 12">
              <a:extLst>
                <a:ext uri="{FF2B5EF4-FFF2-40B4-BE49-F238E27FC236}">
                  <a16:creationId xmlns:a16="http://schemas.microsoft.com/office/drawing/2014/main" id="{9981E360-A93A-6281-49C4-84BF2B924648}"/>
                </a:ext>
              </a:extLst>
            </p:cNvPr>
            <p:cNvSpPr/>
            <p:nvPr/>
          </p:nvSpPr>
          <p:spPr>
            <a:xfrm>
              <a:off x="1855079" y="6300974"/>
              <a:ext cx="260131" cy="30036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TextBox 13">
              <a:extLst>
                <a:ext uri="{FF2B5EF4-FFF2-40B4-BE49-F238E27FC236}">
                  <a16:creationId xmlns:a16="http://schemas.microsoft.com/office/drawing/2014/main" id="{84C37C96-80CD-22FD-CCE2-AE4AE77CA284}"/>
                </a:ext>
              </a:extLst>
            </p:cNvPr>
            <p:cNvSpPr txBox="1"/>
            <p:nvPr/>
          </p:nvSpPr>
          <p:spPr>
            <a:xfrm>
              <a:off x="1677524" y="6616998"/>
              <a:ext cx="7019788" cy="369332"/>
            </a:xfrm>
            <a:prstGeom prst="rect">
              <a:avLst/>
            </a:prstGeom>
            <a:noFill/>
          </p:spPr>
          <p:txBody>
            <a:bodyPr wrap="square" rtlCol="0">
              <a:spAutoFit/>
            </a:bodyPr>
            <a:lstStyle/>
            <a:p>
              <a:r>
                <a:rPr lang="it-IT" dirty="0"/>
                <a:t>GND</a:t>
              </a:r>
            </a:p>
          </p:txBody>
        </p:sp>
      </p:grpSp>
      <p:grpSp>
        <p:nvGrpSpPr>
          <p:cNvPr id="4" name="Group 3">
            <a:extLst>
              <a:ext uri="{FF2B5EF4-FFF2-40B4-BE49-F238E27FC236}">
                <a16:creationId xmlns:a16="http://schemas.microsoft.com/office/drawing/2014/main" id="{8EE79043-F963-5856-895E-83E2B7F82408}"/>
              </a:ext>
            </a:extLst>
          </p:cNvPr>
          <p:cNvGrpSpPr/>
          <p:nvPr/>
        </p:nvGrpSpPr>
        <p:grpSpPr>
          <a:xfrm>
            <a:off x="7362990" y="4786479"/>
            <a:ext cx="2816791" cy="1655021"/>
            <a:chOff x="7362990" y="4786479"/>
            <a:chExt cx="2816791" cy="1655021"/>
          </a:xfrm>
        </p:grpSpPr>
        <p:sp>
          <p:nvSpPr>
            <p:cNvPr id="2" name="Rectangle 1">
              <a:extLst>
                <a:ext uri="{FF2B5EF4-FFF2-40B4-BE49-F238E27FC236}">
                  <a16:creationId xmlns:a16="http://schemas.microsoft.com/office/drawing/2014/main" id="{88807520-F493-379A-9246-E748B7BA35B9}"/>
                </a:ext>
              </a:extLst>
            </p:cNvPr>
            <p:cNvSpPr/>
            <p:nvPr/>
          </p:nvSpPr>
          <p:spPr>
            <a:xfrm>
              <a:off x="7362990" y="4786479"/>
              <a:ext cx="766533" cy="16550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TextBox 2">
              <a:extLst>
                <a:ext uri="{FF2B5EF4-FFF2-40B4-BE49-F238E27FC236}">
                  <a16:creationId xmlns:a16="http://schemas.microsoft.com/office/drawing/2014/main" id="{B057CB7E-AF77-676E-BF15-92D71D717A24}"/>
                </a:ext>
              </a:extLst>
            </p:cNvPr>
            <p:cNvSpPr txBox="1"/>
            <p:nvPr/>
          </p:nvSpPr>
          <p:spPr>
            <a:xfrm>
              <a:off x="8249352" y="5391041"/>
              <a:ext cx="1930429" cy="369332"/>
            </a:xfrm>
            <a:prstGeom prst="rect">
              <a:avLst/>
            </a:prstGeom>
            <a:noFill/>
          </p:spPr>
          <p:txBody>
            <a:bodyPr wrap="square" rtlCol="0">
              <a:spAutoFit/>
            </a:bodyPr>
            <a:lstStyle/>
            <a:p>
              <a:r>
                <a:rPr lang="it-IT" b="1" dirty="0">
                  <a:solidFill>
                    <a:srgbClr val="FF0000"/>
                  </a:solidFill>
                </a:rPr>
                <a:t>PMOD </a:t>
              </a:r>
              <a:r>
                <a:rPr lang="it-IT" b="1" dirty="0" err="1">
                  <a:solidFill>
                    <a:srgbClr val="FF0000"/>
                  </a:solidFill>
                </a:rPr>
                <a:t>connector</a:t>
              </a:r>
              <a:endParaRPr lang="it-IT" b="1" dirty="0">
                <a:solidFill>
                  <a:srgbClr val="FF0000"/>
                </a:solidFill>
              </a:endParaRPr>
            </a:p>
          </p:txBody>
        </p:sp>
      </p:grpSp>
    </p:spTree>
    <p:extLst>
      <p:ext uri="{BB962C8B-B14F-4D97-AF65-F5344CB8AC3E}">
        <p14:creationId xmlns:p14="http://schemas.microsoft.com/office/powerpoint/2010/main" val="131736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سون سگمنت چیست و چگونه کار میکند؟ | گروه فناوری و آموزشی تکنیک نوین">
            <a:extLst>
              <a:ext uri="{FF2B5EF4-FFF2-40B4-BE49-F238E27FC236}">
                <a16:creationId xmlns:a16="http://schemas.microsoft.com/office/drawing/2014/main" id="{BA395ABF-348D-B281-B08F-22D956C05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498" y="695236"/>
            <a:ext cx="4975348" cy="19305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4A4FAC8-B90A-6A69-756E-675B264821AD}"/>
              </a:ext>
            </a:extLst>
          </p:cNvPr>
          <p:cNvPicPr>
            <a:picLocks noChangeAspect="1"/>
          </p:cNvPicPr>
          <p:nvPr/>
        </p:nvPicPr>
        <p:blipFill>
          <a:blip r:embed="rId3"/>
          <a:stretch>
            <a:fillRect/>
          </a:stretch>
        </p:blipFill>
        <p:spPr>
          <a:xfrm>
            <a:off x="5673151" y="695237"/>
            <a:ext cx="6159824" cy="4556234"/>
          </a:xfrm>
          <a:prstGeom prst="rect">
            <a:avLst/>
          </a:prstGeom>
        </p:spPr>
      </p:pic>
      <p:pic>
        <p:nvPicPr>
          <p:cNvPr id="5" name="Picture 4">
            <a:extLst>
              <a:ext uri="{FF2B5EF4-FFF2-40B4-BE49-F238E27FC236}">
                <a16:creationId xmlns:a16="http://schemas.microsoft.com/office/drawing/2014/main" id="{108DA3D2-C99E-7C37-4FC5-2E9C1319AE05}"/>
              </a:ext>
            </a:extLst>
          </p:cNvPr>
          <p:cNvPicPr>
            <a:picLocks noChangeAspect="1"/>
          </p:cNvPicPr>
          <p:nvPr/>
        </p:nvPicPr>
        <p:blipFill>
          <a:blip r:embed="rId4"/>
          <a:stretch>
            <a:fillRect/>
          </a:stretch>
        </p:blipFill>
        <p:spPr>
          <a:xfrm>
            <a:off x="504498" y="3022204"/>
            <a:ext cx="4550979" cy="3572943"/>
          </a:xfrm>
          <a:prstGeom prst="rect">
            <a:avLst/>
          </a:prstGeom>
        </p:spPr>
      </p:pic>
      <p:sp>
        <p:nvSpPr>
          <p:cNvPr id="6" name="TextBox 5">
            <a:extLst>
              <a:ext uri="{FF2B5EF4-FFF2-40B4-BE49-F238E27FC236}">
                <a16:creationId xmlns:a16="http://schemas.microsoft.com/office/drawing/2014/main" id="{06C1EFA6-27E6-1CAD-D4DD-6D38113019C4}"/>
              </a:ext>
            </a:extLst>
          </p:cNvPr>
          <p:cNvSpPr txBox="1"/>
          <p:nvPr/>
        </p:nvSpPr>
        <p:spPr>
          <a:xfrm>
            <a:off x="5352428" y="6162763"/>
            <a:ext cx="6480547" cy="646331"/>
          </a:xfrm>
          <a:prstGeom prst="rect">
            <a:avLst/>
          </a:prstGeom>
          <a:noFill/>
        </p:spPr>
        <p:txBody>
          <a:bodyPr wrap="square" rtlCol="0">
            <a:spAutoFit/>
          </a:bodyPr>
          <a:lstStyle/>
          <a:p>
            <a:r>
              <a:rPr lang="it-IT" dirty="0"/>
              <a:t>In questo esempio la visualizzazione sul display 7 segmenti arriva alla cifra 9 </a:t>
            </a:r>
            <a:r>
              <a:rPr lang="it-IT" dirty="0">
                <a:sym typeface="Wingdings" panose="05000000000000000000" pitchFamily="2" charset="2"/>
              </a:rPr>
              <a:t></a:t>
            </a:r>
            <a:r>
              <a:rPr lang="it-IT" dirty="0"/>
              <a:t> completate fino al codice 0xF  </a:t>
            </a:r>
          </a:p>
        </p:txBody>
      </p:sp>
    </p:spTree>
    <p:extLst>
      <p:ext uri="{BB962C8B-B14F-4D97-AF65-F5344CB8AC3E}">
        <p14:creationId xmlns:p14="http://schemas.microsoft.com/office/powerpoint/2010/main" val="324936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DB381FF9-98E2-4684-B8C8-C22BC166FC61}"/>
              </a:ext>
            </a:extLst>
          </p:cNvPr>
          <p:cNvSpPr txBox="1">
            <a:spLocks/>
          </p:cNvSpPr>
          <p:nvPr/>
        </p:nvSpPr>
        <p:spPr>
          <a:xfrm>
            <a:off x="373453" y="475750"/>
            <a:ext cx="4938380" cy="5882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3200" b="1" cap="small" dirty="0"/>
              <a:t>RTL design…con il </a:t>
            </a:r>
            <a:r>
              <a:rPr lang="it-IT" altLang="it-IT" sz="3200" b="1" cap="small" dirty="0" err="1"/>
              <a:t>Verilog</a:t>
            </a:r>
            <a:endParaRPr lang="it-IT" altLang="it-IT" sz="4400" b="1" cap="small" dirty="0"/>
          </a:p>
        </p:txBody>
      </p:sp>
      <p:sp>
        <p:nvSpPr>
          <p:cNvPr id="7" name="Rettangolo 6">
            <a:extLst>
              <a:ext uri="{FF2B5EF4-FFF2-40B4-BE49-F238E27FC236}">
                <a16:creationId xmlns:a16="http://schemas.microsoft.com/office/drawing/2014/main" id="{7F91CD11-E952-47A5-90FF-5EA5DED1C0CB}"/>
              </a:ext>
            </a:extLst>
          </p:cNvPr>
          <p:cNvSpPr/>
          <p:nvPr/>
        </p:nvSpPr>
        <p:spPr>
          <a:xfrm>
            <a:off x="1662263" y="2861186"/>
            <a:ext cx="2427956" cy="3234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59638CDE-17A2-4FE7-874A-ECCC8D7D9C84}"/>
              </a:ext>
            </a:extLst>
          </p:cNvPr>
          <p:cNvSpPr txBox="1">
            <a:spLocks/>
          </p:cNvSpPr>
          <p:nvPr/>
        </p:nvSpPr>
        <p:spPr>
          <a:xfrm>
            <a:off x="796413" y="1611750"/>
            <a:ext cx="5300941" cy="5489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3200" b="1" cap="small" dirty="0"/>
              <a:t>Unità base</a:t>
            </a:r>
            <a:endParaRPr lang="it-IT" altLang="it-IT" sz="4400" b="1" cap="small" dirty="0"/>
          </a:p>
          <a:p>
            <a:pPr marL="0" indent="0">
              <a:buFont typeface="Arial" panose="020B0604020202020204" pitchFamily="34" charset="0"/>
              <a:buNone/>
            </a:pPr>
            <a:endParaRPr lang="it-IT" altLang="it-IT" sz="3200" b="1" cap="small" dirty="0"/>
          </a:p>
        </p:txBody>
      </p:sp>
      <p:sp>
        <p:nvSpPr>
          <p:cNvPr id="13" name="CasellaDiTesto 12">
            <a:extLst>
              <a:ext uri="{FF2B5EF4-FFF2-40B4-BE49-F238E27FC236}">
                <a16:creationId xmlns:a16="http://schemas.microsoft.com/office/drawing/2014/main" id="{A939D4EE-AFEE-40AF-ABC1-FF71DEFB028A}"/>
              </a:ext>
            </a:extLst>
          </p:cNvPr>
          <p:cNvSpPr txBox="1"/>
          <p:nvPr/>
        </p:nvSpPr>
        <p:spPr>
          <a:xfrm>
            <a:off x="1740465" y="2526626"/>
            <a:ext cx="797013" cy="307777"/>
          </a:xfrm>
          <a:prstGeom prst="rect">
            <a:avLst/>
          </a:prstGeom>
          <a:noFill/>
        </p:spPr>
        <p:txBody>
          <a:bodyPr wrap="none" rtlCol="0">
            <a:spAutoFit/>
          </a:bodyPr>
          <a:lstStyle/>
          <a:p>
            <a:r>
              <a:rPr lang="en-US" sz="1400" b="1" dirty="0" err="1"/>
              <a:t>full_add</a:t>
            </a:r>
            <a:endParaRPr lang="it-IT" sz="1400" b="1" dirty="0"/>
          </a:p>
        </p:txBody>
      </p:sp>
      <p:sp>
        <p:nvSpPr>
          <p:cNvPr id="20" name="CasellaDiTesto 19">
            <a:extLst>
              <a:ext uri="{FF2B5EF4-FFF2-40B4-BE49-F238E27FC236}">
                <a16:creationId xmlns:a16="http://schemas.microsoft.com/office/drawing/2014/main" id="{DACD81A3-7324-4A93-B74C-E25CEE8F960B}"/>
              </a:ext>
            </a:extLst>
          </p:cNvPr>
          <p:cNvSpPr txBox="1"/>
          <p:nvPr/>
        </p:nvSpPr>
        <p:spPr>
          <a:xfrm>
            <a:off x="744259" y="2896154"/>
            <a:ext cx="308098" cy="369332"/>
          </a:xfrm>
          <a:prstGeom prst="rect">
            <a:avLst/>
          </a:prstGeom>
          <a:noFill/>
        </p:spPr>
        <p:txBody>
          <a:bodyPr wrap="none" rtlCol="0">
            <a:spAutoFit/>
          </a:bodyPr>
          <a:lstStyle/>
          <a:p>
            <a:r>
              <a:rPr lang="en-US" b="1" dirty="0"/>
              <a:t>a</a:t>
            </a:r>
            <a:endParaRPr lang="it-IT" b="1" dirty="0"/>
          </a:p>
        </p:txBody>
      </p:sp>
      <p:sp>
        <p:nvSpPr>
          <p:cNvPr id="21" name="CasellaDiTesto 20">
            <a:extLst>
              <a:ext uri="{FF2B5EF4-FFF2-40B4-BE49-F238E27FC236}">
                <a16:creationId xmlns:a16="http://schemas.microsoft.com/office/drawing/2014/main" id="{2E1E55BD-2DBE-4BAC-9EC3-CBFC4C4C7C90}"/>
              </a:ext>
            </a:extLst>
          </p:cNvPr>
          <p:cNvSpPr txBox="1"/>
          <p:nvPr/>
        </p:nvSpPr>
        <p:spPr>
          <a:xfrm>
            <a:off x="744259" y="3187587"/>
            <a:ext cx="308098" cy="369332"/>
          </a:xfrm>
          <a:prstGeom prst="rect">
            <a:avLst/>
          </a:prstGeom>
          <a:noFill/>
        </p:spPr>
        <p:txBody>
          <a:bodyPr wrap="none" rtlCol="0">
            <a:spAutoFit/>
          </a:bodyPr>
          <a:lstStyle/>
          <a:p>
            <a:r>
              <a:rPr lang="en-US" b="1" dirty="0"/>
              <a:t>b</a:t>
            </a:r>
            <a:endParaRPr lang="it-IT" b="1" dirty="0"/>
          </a:p>
        </p:txBody>
      </p:sp>
      <p:cxnSp>
        <p:nvCxnSpPr>
          <p:cNvPr id="3" name="Connettore 2 2">
            <a:extLst>
              <a:ext uri="{FF2B5EF4-FFF2-40B4-BE49-F238E27FC236}">
                <a16:creationId xmlns:a16="http://schemas.microsoft.com/office/drawing/2014/main" id="{398A00B8-9871-4F90-8314-C471A950CB77}"/>
              </a:ext>
            </a:extLst>
          </p:cNvPr>
          <p:cNvCxnSpPr/>
          <p:nvPr/>
        </p:nvCxnSpPr>
        <p:spPr>
          <a:xfrm>
            <a:off x="1130710" y="3080820"/>
            <a:ext cx="5315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627660E0-F04B-4DD9-973F-EBB84509C9F9}"/>
              </a:ext>
            </a:extLst>
          </p:cNvPr>
          <p:cNvCxnSpPr/>
          <p:nvPr/>
        </p:nvCxnSpPr>
        <p:spPr>
          <a:xfrm>
            <a:off x="1126100" y="3380492"/>
            <a:ext cx="5315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2547D2DE-B75B-44E9-A6F3-0556545E42FD}"/>
              </a:ext>
            </a:extLst>
          </p:cNvPr>
          <p:cNvSpPr txBox="1"/>
          <p:nvPr/>
        </p:nvSpPr>
        <p:spPr>
          <a:xfrm>
            <a:off x="533673" y="4104344"/>
            <a:ext cx="575799" cy="369332"/>
          </a:xfrm>
          <a:prstGeom prst="rect">
            <a:avLst/>
          </a:prstGeom>
          <a:noFill/>
        </p:spPr>
        <p:txBody>
          <a:bodyPr wrap="none" rtlCol="0">
            <a:spAutoFit/>
          </a:bodyPr>
          <a:lstStyle/>
          <a:p>
            <a:r>
              <a:rPr lang="en-US" b="1" dirty="0" err="1"/>
              <a:t>c_in</a:t>
            </a:r>
            <a:endParaRPr lang="it-IT" b="1" dirty="0"/>
          </a:p>
        </p:txBody>
      </p:sp>
      <p:cxnSp>
        <p:nvCxnSpPr>
          <p:cNvPr id="26" name="Connettore 2 25">
            <a:extLst>
              <a:ext uri="{FF2B5EF4-FFF2-40B4-BE49-F238E27FC236}">
                <a16:creationId xmlns:a16="http://schemas.microsoft.com/office/drawing/2014/main" id="{22659AA5-14D8-424F-8C54-0177331913BC}"/>
              </a:ext>
            </a:extLst>
          </p:cNvPr>
          <p:cNvCxnSpPr/>
          <p:nvPr/>
        </p:nvCxnSpPr>
        <p:spPr>
          <a:xfrm>
            <a:off x="1126100" y="4309640"/>
            <a:ext cx="5315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CECE586A-5089-4859-BFC9-BBDF59AE97F1}"/>
              </a:ext>
            </a:extLst>
          </p:cNvPr>
          <p:cNvSpPr txBox="1"/>
          <p:nvPr/>
        </p:nvSpPr>
        <p:spPr>
          <a:xfrm>
            <a:off x="4677003" y="4104344"/>
            <a:ext cx="723275" cy="369332"/>
          </a:xfrm>
          <a:prstGeom prst="rect">
            <a:avLst/>
          </a:prstGeom>
          <a:noFill/>
        </p:spPr>
        <p:txBody>
          <a:bodyPr wrap="none" rtlCol="0">
            <a:spAutoFit/>
          </a:bodyPr>
          <a:lstStyle/>
          <a:p>
            <a:r>
              <a:rPr lang="en-US" b="1" dirty="0" err="1"/>
              <a:t>c_out</a:t>
            </a:r>
            <a:endParaRPr lang="it-IT" b="1" dirty="0"/>
          </a:p>
        </p:txBody>
      </p:sp>
      <p:cxnSp>
        <p:nvCxnSpPr>
          <p:cNvPr id="28" name="Connettore 2 27">
            <a:extLst>
              <a:ext uri="{FF2B5EF4-FFF2-40B4-BE49-F238E27FC236}">
                <a16:creationId xmlns:a16="http://schemas.microsoft.com/office/drawing/2014/main" id="{53866443-877E-485B-8756-1038448CB496}"/>
              </a:ext>
            </a:extLst>
          </p:cNvPr>
          <p:cNvCxnSpPr/>
          <p:nvPr/>
        </p:nvCxnSpPr>
        <p:spPr>
          <a:xfrm>
            <a:off x="4159351" y="4322583"/>
            <a:ext cx="5315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asellaDiTesto 28">
            <a:extLst>
              <a:ext uri="{FF2B5EF4-FFF2-40B4-BE49-F238E27FC236}">
                <a16:creationId xmlns:a16="http://schemas.microsoft.com/office/drawing/2014/main" id="{506EE269-C9F0-4E16-B696-75A8D2873F2C}"/>
              </a:ext>
            </a:extLst>
          </p:cNvPr>
          <p:cNvSpPr txBox="1"/>
          <p:nvPr/>
        </p:nvSpPr>
        <p:spPr>
          <a:xfrm>
            <a:off x="4700125" y="3044602"/>
            <a:ext cx="587020" cy="369332"/>
          </a:xfrm>
          <a:prstGeom prst="rect">
            <a:avLst/>
          </a:prstGeom>
          <a:noFill/>
        </p:spPr>
        <p:txBody>
          <a:bodyPr wrap="none" rtlCol="0">
            <a:spAutoFit/>
          </a:bodyPr>
          <a:lstStyle/>
          <a:p>
            <a:r>
              <a:rPr lang="en-US" b="1" dirty="0"/>
              <a:t>sum</a:t>
            </a:r>
            <a:endParaRPr lang="it-IT" b="1" dirty="0"/>
          </a:p>
        </p:txBody>
      </p:sp>
      <p:cxnSp>
        <p:nvCxnSpPr>
          <p:cNvPr id="30" name="Connettore 2 29">
            <a:extLst>
              <a:ext uri="{FF2B5EF4-FFF2-40B4-BE49-F238E27FC236}">
                <a16:creationId xmlns:a16="http://schemas.microsoft.com/office/drawing/2014/main" id="{2EC4ABEB-3945-4D15-96AC-D65B1EB77435}"/>
              </a:ext>
            </a:extLst>
          </p:cNvPr>
          <p:cNvCxnSpPr/>
          <p:nvPr/>
        </p:nvCxnSpPr>
        <p:spPr>
          <a:xfrm>
            <a:off x="4159351" y="3229268"/>
            <a:ext cx="5315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Immagine 31">
            <a:extLst>
              <a:ext uri="{FF2B5EF4-FFF2-40B4-BE49-F238E27FC236}">
                <a16:creationId xmlns:a16="http://schemas.microsoft.com/office/drawing/2014/main" id="{998FADCD-FC22-44EB-B568-7E7CB7D62867}"/>
              </a:ext>
            </a:extLst>
          </p:cNvPr>
          <p:cNvPicPr>
            <a:picLocks noChangeAspect="1"/>
          </p:cNvPicPr>
          <p:nvPr/>
        </p:nvPicPr>
        <p:blipFill>
          <a:blip r:embed="rId2"/>
          <a:stretch>
            <a:fillRect/>
          </a:stretch>
        </p:blipFill>
        <p:spPr>
          <a:xfrm>
            <a:off x="5684274" y="2979300"/>
            <a:ext cx="5562600" cy="2266950"/>
          </a:xfrm>
          <a:prstGeom prst="rect">
            <a:avLst/>
          </a:prstGeom>
        </p:spPr>
      </p:pic>
      <p:pic>
        <p:nvPicPr>
          <p:cNvPr id="2050" name="Picture 2">
            <a:extLst>
              <a:ext uri="{FF2B5EF4-FFF2-40B4-BE49-F238E27FC236}">
                <a16:creationId xmlns:a16="http://schemas.microsoft.com/office/drawing/2014/main" id="{5CDC322C-0045-494F-B2E2-3AD493146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2711" y="554172"/>
            <a:ext cx="3472631" cy="1972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78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A5B9B-5D78-889D-AF11-58DEFDE2BF1D}"/>
              </a:ext>
            </a:extLst>
          </p:cNvPr>
          <p:cNvPicPr>
            <a:picLocks noChangeAspect="1"/>
          </p:cNvPicPr>
          <p:nvPr/>
        </p:nvPicPr>
        <p:blipFill>
          <a:blip r:embed="rId2"/>
          <a:stretch>
            <a:fillRect/>
          </a:stretch>
        </p:blipFill>
        <p:spPr>
          <a:xfrm>
            <a:off x="0" y="873034"/>
            <a:ext cx="12192000" cy="5111931"/>
          </a:xfrm>
          <a:prstGeom prst="rect">
            <a:avLst/>
          </a:prstGeom>
        </p:spPr>
      </p:pic>
      <p:sp>
        <p:nvSpPr>
          <p:cNvPr id="4" name="Titolo 13">
            <a:extLst>
              <a:ext uri="{FF2B5EF4-FFF2-40B4-BE49-F238E27FC236}">
                <a16:creationId xmlns:a16="http://schemas.microsoft.com/office/drawing/2014/main" id="{2416FCF7-7EBA-FBC7-ED7C-E41D7E0B3F34}"/>
              </a:ext>
            </a:extLst>
          </p:cNvPr>
          <p:cNvSpPr txBox="1">
            <a:spLocks/>
          </p:cNvSpPr>
          <p:nvPr/>
        </p:nvSpPr>
        <p:spPr>
          <a:xfrm>
            <a:off x="269575" y="288194"/>
            <a:ext cx="10366893" cy="878454"/>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cap="small" dirty="0" err="1">
                <a:latin typeface="+mn-lt"/>
                <a:ea typeface="+mn-ea"/>
                <a:cs typeface="+mn-cs"/>
              </a:rPr>
              <a:t>Modificate</a:t>
            </a:r>
            <a:r>
              <a:rPr lang="en-US" b="1" cap="small" dirty="0">
                <a:latin typeface="+mn-lt"/>
                <a:ea typeface="+mn-ea"/>
                <a:cs typeface="+mn-cs"/>
              </a:rPr>
              <a:t> il file XDC in modo da </a:t>
            </a:r>
            <a:r>
              <a:rPr lang="en-US" b="1" cap="small" dirty="0" err="1">
                <a:latin typeface="+mn-lt"/>
                <a:ea typeface="+mn-ea"/>
                <a:cs typeface="+mn-cs"/>
              </a:rPr>
              <a:t>pilotare</a:t>
            </a:r>
            <a:r>
              <a:rPr lang="en-US" b="1" cap="small" dirty="0">
                <a:latin typeface="+mn-lt"/>
                <a:ea typeface="+mn-ea"/>
                <a:cs typeface="+mn-cs"/>
              </a:rPr>
              <a:t> il display 7 </a:t>
            </a:r>
            <a:r>
              <a:rPr lang="en-US" b="1" cap="small" dirty="0" err="1">
                <a:latin typeface="+mn-lt"/>
                <a:ea typeface="+mn-ea"/>
                <a:cs typeface="+mn-cs"/>
              </a:rPr>
              <a:t>segmenti</a:t>
            </a:r>
            <a:r>
              <a:rPr lang="en-US" b="1" cap="small" dirty="0">
                <a:latin typeface="+mn-lt"/>
                <a:ea typeface="+mn-ea"/>
                <a:cs typeface="+mn-cs"/>
              </a:rPr>
              <a:t> con </a:t>
            </a:r>
            <a:r>
              <a:rPr lang="en-US" b="1" cap="small" dirty="0" err="1">
                <a:latin typeface="+mn-lt"/>
                <a:ea typeface="+mn-ea"/>
                <a:cs typeface="+mn-cs"/>
              </a:rPr>
              <a:t>una</a:t>
            </a:r>
            <a:r>
              <a:rPr lang="en-US" b="1" cap="small" dirty="0">
                <a:latin typeface="+mn-lt"/>
                <a:ea typeface="+mn-ea"/>
                <a:cs typeface="+mn-cs"/>
              </a:rPr>
              <a:t> </a:t>
            </a:r>
            <a:r>
              <a:rPr lang="en-US" b="1" cap="small" dirty="0" err="1">
                <a:latin typeface="+mn-lt"/>
                <a:ea typeface="+mn-ea"/>
                <a:cs typeface="+mn-cs"/>
              </a:rPr>
              <a:t>nuova</a:t>
            </a:r>
            <a:r>
              <a:rPr lang="en-US" b="1" cap="small" dirty="0">
                <a:latin typeface="+mn-lt"/>
                <a:ea typeface="+mn-ea"/>
                <a:cs typeface="+mn-cs"/>
              </a:rPr>
              <a:t> porta </a:t>
            </a:r>
            <a:endParaRPr lang="en-GB" b="1" cap="small" dirty="0">
              <a:latin typeface="+mn-lt"/>
              <a:ea typeface="+mn-ea"/>
              <a:cs typeface="+mn-cs"/>
            </a:endParaRPr>
          </a:p>
        </p:txBody>
      </p:sp>
    </p:spTree>
    <p:extLst>
      <p:ext uri="{BB962C8B-B14F-4D97-AF65-F5344CB8AC3E}">
        <p14:creationId xmlns:p14="http://schemas.microsoft.com/office/powerpoint/2010/main" val="3009085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p:cNvSpPr>
            <a:spLocks noGrp="1"/>
          </p:cNvSpPr>
          <p:nvPr>
            <p:ph type="title"/>
          </p:nvPr>
        </p:nvSpPr>
        <p:spPr>
          <a:xfrm>
            <a:off x="151190" y="62398"/>
            <a:ext cx="5691166" cy="832757"/>
          </a:xfrm>
        </p:spPr>
        <p:txBody>
          <a:bodyPr>
            <a:normAutofit/>
          </a:bodyPr>
          <a:lstStyle/>
          <a:p>
            <a:r>
              <a:rPr lang="en-US" b="1" cap="small" dirty="0">
                <a:latin typeface="+mn-lt"/>
                <a:ea typeface="+mn-ea"/>
                <a:cs typeface="+mn-cs"/>
              </a:rPr>
              <a:t>Finite State Machine  (FSM)</a:t>
            </a:r>
            <a:endParaRPr lang="en-GB" b="1" cap="small" dirty="0">
              <a:latin typeface="+mn-lt"/>
              <a:ea typeface="+mn-ea"/>
              <a:cs typeface="+mn-cs"/>
            </a:endParaRPr>
          </a:p>
        </p:txBody>
      </p:sp>
      <p:sp>
        <p:nvSpPr>
          <p:cNvPr id="3" name="CasellaDiTesto 2"/>
          <p:cNvSpPr txBox="1"/>
          <p:nvPr/>
        </p:nvSpPr>
        <p:spPr>
          <a:xfrm>
            <a:off x="6660293" y="2178471"/>
            <a:ext cx="5415249" cy="2862322"/>
          </a:xfrm>
          <a:prstGeom prst="rect">
            <a:avLst/>
          </a:prstGeom>
          <a:noFill/>
        </p:spPr>
        <p:txBody>
          <a:bodyPr wrap="square" rtlCol="0">
            <a:spAutoFit/>
          </a:bodyPr>
          <a:lstStyle/>
          <a:p>
            <a:pPr marL="342900" indent="-342900">
              <a:buFont typeface="Arial" panose="020B0604020202020204" pitchFamily="34" charset="0"/>
              <a:buChar char="•"/>
            </a:pPr>
            <a:r>
              <a:rPr lang="it-IT" sz="2000" b="1" dirty="0">
                <a:latin typeface="+mj-lt"/>
              </a:rPr>
              <a:t>E’ un’astrazione matematica del funzionamento di un circuito sequenziale</a:t>
            </a:r>
          </a:p>
          <a:p>
            <a:pPr marL="342900" indent="-342900">
              <a:buFont typeface="Arial" panose="020B0604020202020204" pitchFamily="34" charset="0"/>
              <a:buChar char="•"/>
            </a:pPr>
            <a:r>
              <a:rPr lang="it-IT" sz="2000" dirty="0"/>
              <a:t>Trova applicazione anche nell’informatica</a:t>
            </a:r>
          </a:p>
          <a:p>
            <a:pPr marL="342900" indent="-342900">
              <a:buFont typeface="Arial" panose="020B0604020202020204" pitchFamily="34" charset="0"/>
              <a:buChar char="•"/>
            </a:pPr>
            <a:r>
              <a:rPr lang="it-IT" sz="2000" dirty="0"/>
              <a:t>Viene descritto da un grafo dove vengono visualizzati gli stati permessi in cui si può trovare la macchina</a:t>
            </a:r>
          </a:p>
          <a:p>
            <a:pPr marL="342900" indent="-342900">
              <a:buFont typeface="Arial" panose="020B0604020202020204" pitchFamily="34" charset="0"/>
              <a:buChar char="•"/>
            </a:pPr>
            <a:r>
              <a:rPr lang="it-IT" sz="2000" dirty="0"/>
              <a:t>Il passaggio da uno stato all’altro è dettato dalle condizioni di transizione</a:t>
            </a:r>
            <a:br>
              <a:rPr lang="it-IT" sz="2000" dirty="0"/>
            </a:br>
            <a:endParaRPr lang="en-GB" sz="2000" dirty="0"/>
          </a:p>
        </p:txBody>
      </p:sp>
      <p:sp>
        <p:nvSpPr>
          <p:cNvPr id="10" name="Rettangolo 9"/>
          <p:cNvSpPr/>
          <p:nvPr/>
        </p:nvSpPr>
        <p:spPr>
          <a:xfrm>
            <a:off x="2675315" y="2316884"/>
            <a:ext cx="1563010" cy="1039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ttangolo 50"/>
          <p:cNvSpPr/>
          <p:nvPr/>
        </p:nvSpPr>
        <p:spPr>
          <a:xfrm>
            <a:off x="2951701" y="3678153"/>
            <a:ext cx="1563010" cy="1039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ttangolo 51"/>
          <p:cNvSpPr/>
          <p:nvPr/>
        </p:nvSpPr>
        <p:spPr>
          <a:xfrm>
            <a:off x="2641739" y="5196986"/>
            <a:ext cx="1563010" cy="1039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0" name="Gruppo 59"/>
          <p:cNvGrpSpPr/>
          <p:nvPr/>
        </p:nvGrpSpPr>
        <p:grpSpPr>
          <a:xfrm>
            <a:off x="2824082" y="1747391"/>
            <a:ext cx="5017893" cy="4516814"/>
            <a:chOff x="4250782" y="1081732"/>
            <a:chExt cx="5017893" cy="4516814"/>
          </a:xfrm>
        </p:grpSpPr>
        <p:sp>
          <p:nvSpPr>
            <p:cNvPr id="50" name="CasellaDiTesto 49"/>
            <p:cNvSpPr txBox="1"/>
            <p:nvPr/>
          </p:nvSpPr>
          <p:spPr>
            <a:xfrm>
              <a:off x="7795130" y="5229214"/>
              <a:ext cx="1473545" cy="369332"/>
            </a:xfrm>
            <a:prstGeom prst="rect">
              <a:avLst/>
            </a:prstGeom>
            <a:noFill/>
          </p:spPr>
          <p:txBody>
            <a:bodyPr wrap="square" rtlCol="0">
              <a:spAutoFit/>
            </a:bodyPr>
            <a:lstStyle/>
            <a:p>
              <a:r>
                <a:rPr lang="en-US" b="1" dirty="0">
                  <a:solidFill>
                    <a:srgbClr val="FF0000"/>
                  </a:solidFill>
                </a:rPr>
                <a:t>Other STATEs</a:t>
              </a:r>
              <a:endParaRPr lang="en-GB" b="1" dirty="0">
                <a:solidFill>
                  <a:srgbClr val="FF0000"/>
                </a:solidFill>
              </a:endParaRPr>
            </a:p>
          </p:txBody>
        </p:sp>
        <p:cxnSp>
          <p:nvCxnSpPr>
            <p:cNvPr id="49" name="Connettore 2 48"/>
            <p:cNvCxnSpPr/>
            <p:nvPr/>
          </p:nvCxnSpPr>
          <p:spPr>
            <a:xfrm flipH="1" flipV="1">
              <a:off x="4542928" y="3638145"/>
              <a:ext cx="3126020" cy="17757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uppo 52"/>
            <p:cNvGrpSpPr/>
            <p:nvPr/>
          </p:nvGrpSpPr>
          <p:grpSpPr>
            <a:xfrm>
              <a:off x="4250782" y="1081732"/>
              <a:ext cx="2871075" cy="1186271"/>
              <a:chOff x="5899266" y="1185793"/>
              <a:chExt cx="2871075" cy="1186271"/>
            </a:xfrm>
          </p:grpSpPr>
          <p:sp>
            <p:nvSpPr>
              <p:cNvPr id="8" name="CasellaDiTesto 7"/>
              <p:cNvSpPr txBox="1"/>
              <p:nvPr/>
            </p:nvSpPr>
            <p:spPr>
              <a:xfrm>
                <a:off x="7296796" y="1185793"/>
                <a:ext cx="1473545" cy="369332"/>
              </a:xfrm>
              <a:prstGeom prst="rect">
                <a:avLst/>
              </a:prstGeom>
              <a:noFill/>
            </p:spPr>
            <p:txBody>
              <a:bodyPr wrap="none" rtlCol="0">
                <a:spAutoFit/>
              </a:bodyPr>
              <a:lstStyle/>
              <a:p>
                <a:r>
                  <a:rPr lang="en-US" b="1" dirty="0">
                    <a:solidFill>
                      <a:srgbClr val="FF0000"/>
                    </a:solidFill>
                  </a:rPr>
                  <a:t>INITIAL STATE</a:t>
                </a:r>
                <a:endParaRPr lang="en-GB" b="1" dirty="0">
                  <a:solidFill>
                    <a:srgbClr val="FF0000"/>
                  </a:solidFill>
                </a:endParaRPr>
              </a:p>
            </p:txBody>
          </p:sp>
          <p:cxnSp>
            <p:nvCxnSpPr>
              <p:cNvPr id="7" name="Connettore 2 6"/>
              <p:cNvCxnSpPr/>
              <p:nvPr/>
            </p:nvCxnSpPr>
            <p:spPr>
              <a:xfrm flipH="1">
                <a:off x="5899266" y="1550653"/>
                <a:ext cx="1952786" cy="8214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4" name="Connettore 2 53"/>
            <p:cNvCxnSpPr/>
            <p:nvPr/>
          </p:nvCxnSpPr>
          <p:spPr>
            <a:xfrm flipH="1" flipV="1">
              <a:off x="4250782" y="5128868"/>
              <a:ext cx="3379928" cy="2850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6" name="Gruppo 55"/>
            <p:cNvGrpSpPr/>
            <p:nvPr/>
          </p:nvGrpSpPr>
          <p:grpSpPr>
            <a:xfrm>
              <a:off x="4361995" y="2087260"/>
              <a:ext cx="2481517" cy="798551"/>
              <a:chOff x="6973434" y="1185793"/>
              <a:chExt cx="2481517" cy="798551"/>
            </a:xfrm>
          </p:grpSpPr>
          <p:sp>
            <p:nvSpPr>
              <p:cNvPr id="57" name="CasellaDiTesto 56"/>
              <p:cNvSpPr txBox="1"/>
              <p:nvPr/>
            </p:nvSpPr>
            <p:spPr>
              <a:xfrm>
                <a:off x="7296796" y="1185793"/>
                <a:ext cx="2158155" cy="369332"/>
              </a:xfrm>
              <a:prstGeom prst="rect">
                <a:avLst/>
              </a:prstGeom>
              <a:noFill/>
            </p:spPr>
            <p:txBody>
              <a:bodyPr wrap="none" rtlCol="0">
                <a:spAutoFit/>
              </a:bodyPr>
              <a:lstStyle/>
              <a:p>
                <a:r>
                  <a:rPr lang="en-US" b="1" dirty="0">
                    <a:solidFill>
                      <a:srgbClr val="0070C0"/>
                    </a:solidFill>
                  </a:rPr>
                  <a:t>transition conditions</a:t>
                </a:r>
                <a:endParaRPr lang="en-GB" b="1" dirty="0">
                  <a:solidFill>
                    <a:srgbClr val="0070C0"/>
                  </a:solidFill>
                </a:endParaRPr>
              </a:p>
            </p:txBody>
          </p:sp>
          <p:cxnSp>
            <p:nvCxnSpPr>
              <p:cNvPr id="58" name="Connettore 2 57"/>
              <p:cNvCxnSpPr/>
              <p:nvPr/>
            </p:nvCxnSpPr>
            <p:spPr>
              <a:xfrm flipH="1">
                <a:off x="6973434" y="1550653"/>
                <a:ext cx="878618" cy="43369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1" name="Ovale 60"/>
          <p:cNvSpPr/>
          <p:nvPr/>
        </p:nvSpPr>
        <p:spPr>
          <a:xfrm>
            <a:off x="1714406" y="2756412"/>
            <a:ext cx="898769" cy="8532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a:solidFill>
                  <a:schemeClr val="tx1"/>
                </a:solidFill>
              </a:rPr>
              <a:t>IDLE</a:t>
            </a:r>
            <a:endParaRPr lang="it-IT" sz="1100" b="1" dirty="0">
              <a:solidFill>
                <a:srgbClr val="FF0000"/>
              </a:solidFill>
            </a:endParaRPr>
          </a:p>
        </p:txBody>
      </p:sp>
      <p:sp>
        <p:nvSpPr>
          <p:cNvPr id="62" name="Ovale 61"/>
          <p:cNvSpPr/>
          <p:nvPr/>
        </p:nvSpPr>
        <p:spPr>
          <a:xfrm>
            <a:off x="2056936" y="3933597"/>
            <a:ext cx="898769" cy="8532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a:solidFill>
                  <a:schemeClr val="tx1"/>
                </a:solidFill>
              </a:rPr>
              <a:t>EDGE</a:t>
            </a:r>
            <a:endParaRPr lang="it-IT" sz="1000" b="1" dirty="0">
              <a:solidFill>
                <a:srgbClr val="FF0000"/>
              </a:solidFill>
            </a:endParaRPr>
          </a:p>
        </p:txBody>
      </p:sp>
      <p:sp>
        <p:nvSpPr>
          <p:cNvPr id="63" name="Ovale 62"/>
          <p:cNvSpPr/>
          <p:nvPr/>
        </p:nvSpPr>
        <p:spPr>
          <a:xfrm>
            <a:off x="1801541" y="5147797"/>
            <a:ext cx="898769" cy="8532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a:solidFill>
                  <a:schemeClr val="tx1"/>
                </a:solidFill>
              </a:rPr>
              <a:t>VETO</a:t>
            </a:r>
            <a:endParaRPr lang="it-IT" sz="1000" b="1" dirty="0">
              <a:solidFill>
                <a:srgbClr val="FF0000"/>
              </a:solidFill>
            </a:endParaRPr>
          </a:p>
        </p:txBody>
      </p:sp>
      <p:cxnSp>
        <p:nvCxnSpPr>
          <p:cNvPr id="65" name="Connettore 7 64"/>
          <p:cNvCxnSpPr>
            <a:stCxn id="61" idx="6"/>
            <a:endCxn id="62" idx="0"/>
          </p:cNvCxnSpPr>
          <p:nvPr/>
        </p:nvCxnSpPr>
        <p:spPr>
          <a:xfrm flipH="1">
            <a:off x="2506321" y="3183022"/>
            <a:ext cx="106854" cy="750575"/>
          </a:xfrm>
          <a:prstGeom prst="curvedConnector4">
            <a:avLst>
              <a:gd name="adj1" fmla="val -213937"/>
              <a:gd name="adj2" fmla="val 784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ttore 7 66"/>
          <p:cNvCxnSpPr>
            <a:stCxn id="61" idx="1"/>
            <a:endCxn id="61" idx="7"/>
          </p:cNvCxnSpPr>
          <p:nvPr/>
        </p:nvCxnSpPr>
        <p:spPr>
          <a:xfrm rot="5400000" flipH="1" flipV="1">
            <a:off x="2163790" y="2563601"/>
            <a:ext cx="12700" cy="635525"/>
          </a:xfrm>
          <a:prstGeom prst="curvedConnector3">
            <a:avLst>
              <a:gd name="adj1" fmla="val 56338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nettore 7 73"/>
          <p:cNvCxnSpPr>
            <a:stCxn id="63" idx="3"/>
            <a:endCxn id="61" idx="2"/>
          </p:cNvCxnSpPr>
          <p:nvPr/>
        </p:nvCxnSpPr>
        <p:spPr>
          <a:xfrm rot="5400000" flipH="1">
            <a:off x="477263" y="4420166"/>
            <a:ext cx="2693044" cy="218757"/>
          </a:xfrm>
          <a:prstGeom prst="curvedConnector4">
            <a:avLst>
              <a:gd name="adj1" fmla="val -13128"/>
              <a:gd name="adj2" fmla="val 6357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nettore 7 76"/>
          <p:cNvCxnSpPr>
            <a:stCxn id="62" idx="3"/>
          </p:cNvCxnSpPr>
          <p:nvPr/>
        </p:nvCxnSpPr>
        <p:spPr>
          <a:xfrm rot="5400000">
            <a:off x="1846717" y="4855145"/>
            <a:ext cx="535120" cy="148562"/>
          </a:xfrm>
          <a:prstGeom prst="curvedConnector3">
            <a:avLst>
              <a:gd name="adj1" fmla="val -517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13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3"/>
          <p:cNvSpPr>
            <a:spLocks noGrp="1"/>
          </p:cNvSpPr>
          <p:nvPr>
            <p:ph type="title"/>
          </p:nvPr>
        </p:nvSpPr>
        <p:spPr>
          <a:xfrm>
            <a:off x="269576" y="288194"/>
            <a:ext cx="5691166" cy="832757"/>
          </a:xfrm>
        </p:spPr>
        <p:txBody>
          <a:bodyPr>
            <a:normAutofit/>
          </a:bodyPr>
          <a:lstStyle/>
          <a:p>
            <a:r>
              <a:rPr lang="en-US" b="1" cap="small" dirty="0">
                <a:latin typeface="+mn-lt"/>
                <a:ea typeface="+mn-ea"/>
                <a:cs typeface="+mn-cs"/>
              </a:rPr>
              <a:t>Finite State Machine </a:t>
            </a:r>
            <a:endParaRPr lang="en-GB" b="1" cap="small" dirty="0">
              <a:latin typeface="+mn-lt"/>
              <a:ea typeface="+mn-ea"/>
              <a:cs typeface="+mn-cs"/>
            </a:endParaRPr>
          </a:p>
        </p:txBody>
      </p:sp>
      <p:sp>
        <p:nvSpPr>
          <p:cNvPr id="25" name="CasellaDiTesto 24"/>
          <p:cNvSpPr txBox="1"/>
          <p:nvPr/>
        </p:nvSpPr>
        <p:spPr>
          <a:xfrm>
            <a:off x="4599665" y="1393691"/>
            <a:ext cx="3255058" cy="523220"/>
          </a:xfrm>
          <a:prstGeom prst="rect">
            <a:avLst/>
          </a:prstGeom>
          <a:noFill/>
        </p:spPr>
        <p:txBody>
          <a:bodyPr wrap="none" rtlCol="0">
            <a:spAutoFit/>
          </a:bodyPr>
          <a:lstStyle/>
          <a:p>
            <a:r>
              <a:rPr lang="en-US" sz="2800" dirty="0">
                <a:solidFill>
                  <a:schemeClr val="bg1"/>
                </a:solidFill>
              </a:rPr>
              <a:t>Finite State Machin e</a:t>
            </a:r>
            <a:endParaRPr lang="en-GB" sz="2800" dirty="0">
              <a:solidFill>
                <a:schemeClr val="bg1"/>
              </a:solidFill>
            </a:endParaRPr>
          </a:p>
        </p:txBody>
      </p:sp>
      <p:sp>
        <p:nvSpPr>
          <p:cNvPr id="3" name="CasellaDiTesto 2"/>
          <p:cNvSpPr txBox="1"/>
          <p:nvPr/>
        </p:nvSpPr>
        <p:spPr>
          <a:xfrm>
            <a:off x="338606" y="1510336"/>
            <a:ext cx="3044808" cy="523220"/>
          </a:xfrm>
          <a:prstGeom prst="rect">
            <a:avLst/>
          </a:prstGeom>
          <a:noFill/>
        </p:spPr>
        <p:txBody>
          <a:bodyPr wrap="none" rtlCol="0">
            <a:spAutoFit/>
          </a:bodyPr>
          <a:lstStyle/>
          <a:p>
            <a:r>
              <a:rPr lang="it-IT" sz="2800" dirty="0" err="1"/>
              <a:t>Tipical</a:t>
            </a:r>
            <a:r>
              <a:rPr lang="it-IT" sz="2800" dirty="0"/>
              <a:t> </a:t>
            </a:r>
            <a:r>
              <a:rPr lang="it-IT" sz="2800" dirty="0" err="1"/>
              <a:t>applications</a:t>
            </a:r>
            <a:r>
              <a:rPr lang="it-IT" sz="2800" dirty="0"/>
              <a:t>:</a:t>
            </a:r>
            <a:endParaRPr lang="en-GB" sz="2800" dirty="0"/>
          </a:p>
        </p:txBody>
      </p:sp>
      <p:sp>
        <p:nvSpPr>
          <p:cNvPr id="2" name="CasellaDiTesto 1"/>
          <p:cNvSpPr txBox="1"/>
          <p:nvPr/>
        </p:nvSpPr>
        <p:spPr>
          <a:xfrm>
            <a:off x="269576" y="2572014"/>
            <a:ext cx="3442224" cy="1200329"/>
          </a:xfrm>
          <a:prstGeom prst="rect">
            <a:avLst/>
          </a:prstGeom>
          <a:noFill/>
        </p:spPr>
        <p:txBody>
          <a:bodyPr wrap="none" rtlCol="0">
            <a:spAutoFit/>
          </a:bodyPr>
          <a:lstStyle/>
          <a:p>
            <a:pPr marL="285750" indent="-285750">
              <a:buFont typeface="Arial" panose="020B0604020202020204" pitchFamily="34" charset="0"/>
              <a:buChar char="•"/>
            </a:pPr>
            <a:r>
              <a:rPr lang="it-IT" dirty="0" err="1"/>
              <a:t>Controllers</a:t>
            </a:r>
            <a:endParaRPr lang="it-IT" dirty="0"/>
          </a:p>
          <a:p>
            <a:pPr marL="285750" indent="-285750">
              <a:buFont typeface="Arial" panose="020B0604020202020204" pitchFamily="34" charset="0"/>
              <a:buChar char="•"/>
            </a:pPr>
            <a:r>
              <a:rPr lang="it-IT" dirty="0"/>
              <a:t>Pattern </a:t>
            </a:r>
            <a:r>
              <a:rPr lang="it-IT" dirty="0" err="1"/>
              <a:t>recognitions</a:t>
            </a:r>
            <a:endParaRPr lang="it-IT" dirty="0"/>
          </a:p>
          <a:p>
            <a:pPr marL="285750" indent="-285750">
              <a:buFont typeface="Arial" panose="020B0604020202020204" pitchFamily="34" charset="0"/>
              <a:buChar char="•"/>
            </a:pPr>
            <a:r>
              <a:rPr lang="it-IT" dirty="0" err="1"/>
              <a:t>Protocol</a:t>
            </a:r>
            <a:r>
              <a:rPr lang="it-IT" dirty="0"/>
              <a:t> </a:t>
            </a:r>
            <a:r>
              <a:rPr lang="it-IT" dirty="0" err="1"/>
              <a:t>formatters</a:t>
            </a:r>
            <a:r>
              <a:rPr lang="it-IT" dirty="0"/>
              <a:t> and </a:t>
            </a:r>
            <a:r>
              <a:rPr lang="it-IT" dirty="0" err="1"/>
              <a:t>parsing</a:t>
            </a:r>
            <a:endParaRPr lang="it-IT" dirty="0"/>
          </a:p>
          <a:p>
            <a:pPr marL="285750" indent="-285750">
              <a:buFont typeface="Arial" panose="020B0604020202020204" pitchFamily="34" charset="0"/>
              <a:buChar char="•"/>
            </a:pPr>
            <a:endParaRPr lang="en-GB" dirty="0"/>
          </a:p>
        </p:txBody>
      </p:sp>
      <p:sp>
        <p:nvSpPr>
          <p:cNvPr id="6" name="CasellaDiTesto 2">
            <a:extLst>
              <a:ext uri="{FF2B5EF4-FFF2-40B4-BE49-F238E27FC236}">
                <a16:creationId xmlns:a16="http://schemas.microsoft.com/office/drawing/2014/main" id="{0391BC85-21E3-4896-A33E-AA50F5ACD5D2}"/>
              </a:ext>
            </a:extLst>
          </p:cNvPr>
          <p:cNvSpPr txBox="1"/>
          <p:nvPr/>
        </p:nvSpPr>
        <p:spPr>
          <a:xfrm>
            <a:off x="5471573" y="925409"/>
            <a:ext cx="5415249" cy="2246769"/>
          </a:xfrm>
          <a:prstGeom prst="rect">
            <a:avLst/>
          </a:prstGeom>
          <a:noFill/>
        </p:spPr>
        <p:txBody>
          <a:bodyPr wrap="square" rtlCol="0">
            <a:spAutoFit/>
          </a:bodyPr>
          <a:lstStyle/>
          <a:p>
            <a:pPr marL="342900" indent="-342900">
              <a:buFont typeface="Arial" panose="020B0604020202020204" pitchFamily="34" charset="0"/>
              <a:buChar char="•"/>
            </a:pPr>
            <a:r>
              <a:rPr lang="it-IT" sz="2000" b="1" dirty="0">
                <a:latin typeface="+mj-lt"/>
              </a:rPr>
              <a:t>Nel mondo del FW trova tantissime applicazioni</a:t>
            </a:r>
            <a:br>
              <a:rPr lang="it-IT" sz="2000" b="1" dirty="0">
                <a:latin typeface="+mj-lt"/>
              </a:rPr>
            </a:br>
            <a:endParaRPr lang="it-IT" sz="2000" b="1" dirty="0">
              <a:latin typeface="+mj-lt"/>
            </a:endParaRPr>
          </a:p>
          <a:p>
            <a:pPr marL="342900" indent="-342900">
              <a:buFont typeface="Arial" panose="020B0604020202020204" pitchFamily="34" charset="0"/>
              <a:buChar char="•"/>
            </a:pPr>
            <a:r>
              <a:rPr lang="it-IT" sz="2000" b="1" dirty="0">
                <a:latin typeface="+mj-lt"/>
              </a:rPr>
              <a:t>Per esempio noi che facciamo acquisizione dati da rivelatori, spesso ci troviamo a dover impacchettare i dati in frame, strutture e la FSM è assolutamente perfetta</a:t>
            </a:r>
            <a:br>
              <a:rPr lang="it-IT" sz="2000" dirty="0"/>
            </a:br>
            <a:endParaRPr lang="en-GB" sz="2000" dirty="0"/>
          </a:p>
        </p:txBody>
      </p:sp>
      <p:pic>
        <p:nvPicPr>
          <p:cNvPr id="5" name="Picture 4">
            <a:extLst>
              <a:ext uri="{FF2B5EF4-FFF2-40B4-BE49-F238E27FC236}">
                <a16:creationId xmlns:a16="http://schemas.microsoft.com/office/drawing/2014/main" id="{AEE8FF01-2E19-4E4A-B4A4-5369F64523D2}"/>
              </a:ext>
            </a:extLst>
          </p:cNvPr>
          <p:cNvPicPr>
            <a:picLocks noChangeAspect="1"/>
          </p:cNvPicPr>
          <p:nvPr/>
        </p:nvPicPr>
        <p:blipFill>
          <a:blip r:embed="rId3"/>
          <a:stretch>
            <a:fillRect/>
          </a:stretch>
        </p:blipFill>
        <p:spPr>
          <a:xfrm>
            <a:off x="420727" y="3850640"/>
            <a:ext cx="3291073" cy="3007360"/>
          </a:xfrm>
          <a:prstGeom prst="rect">
            <a:avLst/>
          </a:prstGeom>
        </p:spPr>
      </p:pic>
      <p:pic>
        <p:nvPicPr>
          <p:cNvPr id="8" name="Picture 7">
            <a:extLst>
              <a:ext uri="{FF2B5EF4-FFF2-40B4-BE49-F238E27FC236}">
                <a16:creationId xmlns:a16="http://schemas.microsoft.com/office/drawing/2014/main" id="{6A5AD1EA-FE8B-410A-88FF-AAD00436F975}"/>
              </a:ext>
            </a:extLst>
          </p:cNvPr>
          <p:cNvPicPr>
            <a:picLocks noChangeAspect="1"/>
          </p:cNvPicPr>
          <p:nvPr/>
        </p:nvPicPr>
        <p:blipFill>
          <a:blip r:embed="rId4"/>
          <a:stretch>
            <a:fillRect/>
          </a:stretch>
        </p:blipFill>
        <p:spPr>
          <a:xfrm>
            <a:off x="5471573" y="3175161"/>
            <a:ext cx="5897987" cy="3537585"/>
          </a:xfrm>
          <a:prstGeom prst="rect">
            <a:avLst/>
          </a:prstGeom>
        </p:spPr>
      </p:pic>
    </p:spTree>
    <p:extLst>
      <p:ext uri="{BB962C8B-B14F-4D97-AF65-F5344CB8AC3E}">
        <p14:creationId xmlns:p14="http://schemas.microsoft.com/office/powerpoint/2010/main" val="74238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build="p"/>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p:cNvSpPr>
            <a:spLocks noGrp="1"/>
          </p:cNvSpPr>
          <p:nvPr>
            <p:ph type="sldNum" sz="quarter" idx="12"/>
          </p:nvPr>
        </p:nvSpPr>
        <p:spPr/>
        <p:txBody>
          <a:bodyPr/>
          <a:lstStyle/>
          <a:p>
            <a:fld id="{1F98A442-56E4-4677-AFB8-10BD08E33475}" type="slidenum">
              <a:rPr lang="it-IT" smtClean="0"/>
              <a:t>33</a:t>
            </a:fld>
            <a:endParaRPr lang="it-IT"/>
          </a:p>
        </p:txBody>
      </p:sp>
      <p:sp>
        <p:nvSpPr>
          <p:cNvPr id="5" name="CasellaDiTesto 4"/>
          <p:cNvSpPr txBox="1"/>
          <p:nvPr/>
        </p:nvSpPr>
        <p:spPr>
          <a:xfrm>
            <a:off x="652989" y="2044005"/>
            <a:ext cx="9099065" cy="2769989"/>
          </a:xfrm>
          <a:prstGeom prst="rect">
            <a:avLst/>
          </a:prstGeom>
          <a:noFill/>
        </p:spPr>
        <p:txBody>
          <a:bodyPr wrap="square" rtlCol="0">
            <a:spAutoFit/>
          </a:bodyPr>
          <a:lstStyle/>
          <a:p>
            <a:r>
              <a:rPr lang="en-US" sz="1400" b="1" dirty="0">
                <a:latin typeface="Arial Black" panose="020B0A04020102020204" pitchFamily="34" charset="0"/>
              </a:rPr>
              <a:t>Mealy vs. Moore </a:t>
            </a:r>
            <a:r>
              <a:rPr lang="en-US" sz="1400" b="1" dirty="0">
                <a:solidFill>
                  <a:srgbClr val="FF0000"/>
                </a:solidFill>
                <a:latin typeface="Arial Black" panose="020B0A04020102020204" pitchFamily="34" charset="0"/>
              </a:rPr>
              <a:t>Styles</a:t>
            </a:r>
          </a:p>
          <a:p>
            <a:r>
              <a:rPr lang="en-US" sz="1400" dirty="0"/>
              <a:t>Mealy  state-machine determines the output values based on both the current state </a:t>
            </a:r>
            <a:r>
              <a:rPr lang="en-US" sz="1400" dirty="0" err="1"/>
              <a:t>state</a:t>
            </a:r>
            <a:r>
              <a:rPr lang="en-US" sz="1400" dirty="0"/>
              <a:t> as well as the inputs to the state-machine, whereas Moore determines its outputs solely on the state.  </a:t>
            </a:r>
            <a:br>
              <a:rPr lang="en-US" sz="1400" dirty="0"/>
            </a:br>
            <a:br>
              <a:rPr lang="en-US" sz="1400" dirty="0"/>
            </a:br>
            <a:r>
              <a:rPr lang="en-US" sz="1400" dirty="0">
                <a:latin typeface="Arial Black" panose="020B0A04020102020204" pitchFamily="34" charset="0"/>
              </a:rPr>
              <a:t>One-hot vs. Binary </a:t>
            </a:r>
            <a:r>
              <a:rPr lang="en-US" sz="1400" dirty="0">
                <a:solidFill>
                  <a:srgbClr val="FF0000"/>
                </a:solidFill>
                <a:latin typeface="Arial Black" panose="020B0A04020102020204" pitchFamily="34" charset="0"/>
              </a:rPr>
              <a:t>Encoding</a:t>
            </a:r>
            <a:endParaRPr lang="en-US" sz="1400" dirty="0"/>
          </a:p>
          <a:p>
            <a:r>
              <a:rPr lang="en-US" sz="1400" dirty="0"/>
              <a:t>There are several encoding methods for state-machine design however the two most popular for FPGA or CPLD design are binary and one-hot. </a:t>
            </a:r>
          </a:p>
          <a:p>
            <a:endParaRPr lang="en-US" sz="1400" dirty="0"/>
          </a:p>
          <a:p>
            <a:r>
              <a:rPr lang="en-US" sz="1600" b="1" dirty="0">
                <a:latin typeface="Arial Black" panose="020B0A04020102020204" pitchFamily="34" charset="0"/>
              </a:rPr>
              <a:t>Safe vs. Fast </a:t>
            </a:r>
            <a:endParaRPr lang="en-US" sz="1400" dirty="0"/>
          </a:p>
          <a:p>
            <a:r>
              <a:rPr lang="en-US" sz="1400" dirty="0"/>
              <a:t>When coding a state-machine, there are two generally conflicting goals that must be understood, safe vs. fast.  A safe state-machine implementation  claims more logic resources.</a:t>
            </a:r>
          </a:p>
          <a:p>
            <a:endParaRPr lang="it-IT" dirty="0"/>
          </a:p>
        </p:txBody>
      </p:sp>
      <p:pic>
        <p:nvPicPr>
          <p:cNvPr id="9" name="Immagine 8"/>
          <p:cNvPicPr>
            <a:picLocks noChangeAspect="1"/>
          </p:cNvPicPr>
          <p:nvPr/>
        </p:nvPicPr>
        <p:blipFill>
          <a:blip r:embed="rId3"/>
          <a:stretch>
            <a:fillRect/>
          </a:stretch>
        </p:blipFill>
        <p:spPr>
          <a:xfrm>
            <a:off x="9871989" y="3951486"/>
            <a:ext cx="2066925" cy="2333625"/>
          </a:xfrm>
          <a:prstGeom prst="rect">
            <a:avLst/>
          </a:prstGeom>
        </p:spPr>
      </p:pic>
      <p:sp>
        <p:nvSpPr>
          <p:cNvPr id="6" name="Titolo 13">
            <a:extLst>
              <a:ext uri="{FF2B5EF4-FFF2-40B4-BE49-F238E27FC236}">
                <a16:creationId xmlns:a16="http://schemas.microsoft.com/office/drawing/2014/main" id="{4AEB7FCF-B06D-4C7F-82C1-BEE7FD184314}"/>
              </a:ext>
            </a:extLst>
          </p:cNvPr>
          <p:cNvSpPr>
            <a:spLocks noGrp="1"/>
          </p:cNvSpPr>
          <p:nvPr>
            <p:ph type="title"/>
          </p:nvPr>
        </p:nvSpPr>
        <p:spPr>
          <a:xfrm>
            <a:off x="151190" y="62398"/>
            <a:ext cx="6158170" cy="852002"/>
          </a:xfrm>
        </p:spPr>
        <p:txBody>
          <a:bodyPr>
            <a:normAutofit fontScale="90000"/>
          </a:bodyPr>
          <a:lstStyle/>
          <a:p>
            <a:r>
              <a:rPr lang="en-US" b="1" cap="small" dirty="0">
                <a:latin typeface="+mn-lt"/>
                <a:ea typeface="+mn-ea"/>
                <a:cs typeface="+mn-cs"/>
              </a:rPr>
              <a:t>Finite State Machine  (FSM)</a:t>
            </a:r>
            <a:endParaRPr lang="en-GB" b="1" cap="small" dirty="0">
              <a:latin typeface="+mn-lt"/>
              <a:ea typeface="+mn-ea"/>
              <a:cs typeface="+mn-cs"/>
            </a:endParaRPr>
          </a:p>
        </p:txBody>
      </p:sp>
    </p:spTree>
    <p:extLst>
      <p:ext uri="{BB962C8B-B14F-4D97-AF65-F5344CB8AC3E}">
        <p14:creationId xmlns:p14="http://schemas.microsoft.com/office/powerpoint/2010/main" val="3323600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sellaDiTesto 24"/>
          <p:cNvSpPr txBox="1"/>
          <p:nvPr/>
        </p:nvSpPr>
        <p:spPr>
          <a:xfrm>
            <a:off x="4599665" y="1393691"/>
            <a:ext cx="3255058" cy="523220"/>
          </a:xfrm>
          <a:prstGeom prst="rect">
            <a:avLst/>
          </a:prstGeom>
          <a:noFill/>
        </p:spPr>
        <p:txBody>
          <a:bodyPr wrap="none" rtlCol="0">
            <a:spAutoFit/>
          </a:bodyPr>
          <a:lstStyle/>
          <a:p>
            <a:r>
              <a:rPr lang="en-US" sz="2800" dirty="0">
                <a:solidFill>
                  <a:schemeClr val="bg1"/>
                </a:solidFill>
              </a:rPr>
              <a:t>Finite State Machin e</a:t>
            </a:r>
            <a:endParaRPr lang="en-GB" sz="2800" dirty="0">
              <a:solidFill>
                <a:schemeClr val="bg1"/>
              </a:solidFill>
            </a:endParaRPr>
          </a:p>
        </p:txBody>
      </p:sp>
      <p:grpSp>
        <p:nvGrpSpPr>
          <p:cNvPr id="2" name="Gruppo 1"/>
          <p:cNvGrpSpPr/>
          <p:nvPr/>
        </p:nvGrpSpPr>
        <p:grpSpPr>
          <a:xfrm>
            <a:off x="2817772" y="1655301"/>
            <a:ext cx="4823626" cy="4399811"/>
            <a:chOff x="2817772" y="1655301"/>
            <a:chExt cx="4823626" cy="4399811"/>
          </a:xfrm>
        </p:grpSpPr>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0737" y="1655301"/>
              <a:ext cx="4800661" cy="4390348"/>
            </a:xfrm>
            <a:prstGeom prst="rect">
              <a:avLst/>
            </a:prstGeom>
          </p:spPr>
        </p:pic>
        <p:sp>
          <p:nvSpPr>
            <p:cNvPr id="7" name="Rettangolo 6"/>
            <p:cNvSpPr/>
            <p:nvPr/>
          </p:nvSpPr>
          <p:spPr>
            <a:xfrm>
              <a:off x="2817772" y="1664764"/>
              <a:ext cx="4800661" cy="439034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8" name="CasellaDiTesto 7"/>
          <p:cNvSpPr txBox="1"/>
          <p:nvPr/>
        </p:nvSpPr>
        <p:spPr>
          <a:xfrm>
            <a:off x="8369362" y="1655301"/>
            <a:ext cx="2009731" cy="646331"/>
          </a:xfrm>
          <a:prstGeom prst="rect">
            <a:avLst/>
          </a:prstGeom>
          <a:noFill/>
        </p:spPr>
        <p:txBody>
          <a:bodyPr wrap="square" rtlCol="0">
            <a:spAutoFit/>
          </a:bodyPr>
          <a:lstStyle/>
          <a:p>
            <a:pPr algn="ctr"/>
            <a:r>
              <a:rPr lang="it-IT" b="1" dirty="0">
                <a:latin typeface="Arial Black" panose="020B0A04020102020204" pitchFamily="34" charset="0"/>
              </a:rPr>
              <a:t>FSM with </a:t>
            </a:r>
            <a:br>
              <a:rPr lang="it-IT" b="1" dirty="0">
                <a:latin typeface="Arial Black" panose="020B0A04020102020204" pitchFamily="34" charset="0"/>
              </a:rPr>
            </a:br>
            <a:r>
              <a:rPr lang="it-IT" b="1" dirty="0">
                <a:latin typeface="Arial Black" panose="020B0A04020102020204" pitchFamily="34" charset="0"/>
              </a:rPr>
              <a:t>16 </a:t>
            </a:r>
            <a:r>
              <a:rPr lang="it-IT" b="1" dirty="0" err="1">
                <a:latin typeface="Arial Black" panose="020B0A04020102020204" pitchFamily="34" charset="0"/>
              </a:rPr>
              <a:t>states</a:t>
            </a:r>
            <a:endParaRPr lang="it-IT" b="1" dirty="0">
              <a:latin typeface="Arial Black" panose="020B0A04020102020204" pitchFamily="34" charset="0"/>
            </a:endParaRPr>
          </a:p>
        </p:txBody>
      </p:sp>
      <p:sp>
        <p:nvSpPr>
          <p:cNvPr id="10" name="CasellaDiTesto 9"/>
          <p:cNvSpPr txBox="1"/>
          <p:nvPr/>
        </p:nvSpPr>
        <p:spPr>
          <a:xfrm>
            <a:off x="2769183" y="6378947"/>
            <a:ext cx="5487222" cy="461665"/>
          </a:xfrm>
          <a:prstGeom prst="rect">
            <a:avLst/>
          </a:prstGeom>
          <a:noFill/>
        </p:spPr>
        <p:txBody>
          <a:bodyPr wrap="square" rtlCol="0">
            <a:spAutoFit/>
          </a:bodyPr>
          <a:lstStyle/>
          <a:p>
            <a:pPr algn="ctr"/>
            <a:r>
              <a:rPr lang="it-IT" sz="2400" b="1" dirty="0">
                <a:latin typeface="Arial Black" panose="020B0A04020102020204" pitchFamily="34" charset="0"/>
              </a:rPr>
              <a:t>TAP Controller</a:t>
            </a:r>
          </a:p>
        </p:txBody>
      </p:sp>
      <p:grpSp>
        <p:nvGrpSpPr>
          <p:cNvPr id="9" name="Gruppo 8"/>
          <p:cNvGrpSpPr/>
          <p:nvPr/>
        </p:nvGrpSpPr>
        <p:grpSpPr>
          <a:xfrm>
            <a:off x="8706367" y="3078506"/>
            <a:ext cx="2133059" cy="3108280"/>
            <a:chOff x="8706367" y="3078506"/>
            <a:chExt cx="2133059" cy="3108280"/>
          </a:xfrm>
        </p:grpSpPr>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6367" y="3447838"/>
              <a:ext cx="2133059" cy="2738948"/>
            </a:xfrm>
            <a:prstGeom prst="rect">
              <a:avLst/>
            </a:prstGeom>
          </p:spPr>
        </p:pic>
        <p:sp>
          <p:nvSpPr>
            <p:cNvPr id="4" name="CasellaDiTesto 3"/>
            <p:cNvSpPr txBox="1"/>
            <p:nvPr/>
          </p:nvSpPr>
          <p:spPr>
            <a:xfrm>
              <a:off x="9524645" y="3078506"/>
              <a:ext cx="641394" cy="369332"/>
            </a:xfrm>
            <a:prstGeom prst="rect">
              <a:avLst/>
            </a:prstGeom>
            <a:noFill/>
          </p:spPr>
          <p:txBody>
            <a:bodyPr wrap="none" rtlCol="0">
              <a:spAutoFit/>
            </a:bodyPr>
            <a:lstStyle/>
            <a:p>
              <a:r>
                <a:rPr lang="en-US" b="1" dirty="0"/>
                <a:t>JTAG</a:t>
              </a:r>
              <a:endParaRPr lang="en-GB" b="1" dirty="0"/>
            </a:p>
          </p:txBody>
        </p:sp>
      </p:grpSp>
      <p:sp>
        <p:nvSpPr>
          <p:cNvPr id="12" name="Titolo 13">
            <a:extLst>
              <a:ext uri="{FF2B5EF4-FFF2-40B4-BE49-F238E27FC236}">
                <a16:creationId xmlns:a16="http://schemas.microsoft.com/office/drawing/2014/main" id="{8A3D03A7-405B-464D-AFA8-74F9A080A6B8}"/>
              </a:ext>
            </a:extLst>
          </p:cNvPr>
          <p:cNvSpPr txBox="1">
            <a:spLocks/>
          </p:cNvSpPr>
          <p:nvPr/>
        </p:nvSpPr>
        <p:spPr>
          <a:xfrm>
            <a:off x="269576" y="288194"/>
            <a:ext cx="5691166" cy="832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b="1" cap="small">
                <a:latin typeface="+mn-lt"/>
                <a:ea typeface="+mn-ea"/>
                <a:cs typeface="+mn-cs"/>
              </a:rPr>
              <a:t>Finite State Machine </a:t>
            </a:r>
            <a:endParaRPr lang="en-GB" b="1" cap="small" dirty="0">
              <a:latin typeface="+mn-lt"/>
              <a:ea typeface="+mn-ea"/>
              <a:cs typeface="+mn-cs"/>
            </a:endParaRPr>
          </a:p>
        </p:txBody>
      </p:sp>
    </p:spTree>
    <p:extLst>
      <p:ext uri="{BB962C8B-B14F-4D97-AF65-F5344CB8AC3E}">
        <p14:creationId xmlns:p14="http://schemas.microsoft.com/office/powerpoint/2010/main" val="356951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sellaDiTesto 24"/>
          <p:cNvSpPr txBox="1"/>
          <p:nvPr/>
        </p:nvSpPr>
        <p:spPr>
          <a:xfrm>
            <a:off x="4599665" y="1393691"/>
            <a:ext cx="3255058" cy="523220"/>
          </a:xfrm>
          <a:prstGeom prst="rect">
            <a:avLst/>
          </a:prstGeom>
          <a:noFill/>
        </p:spPr>
        <p:txBody>
          <a:bodyPr wrap="none" rtlCol="0">
            <a:spAutoFit/>
          </a:bodyPr>
          <a:lstStyle/>
          <a:p>
            <a:r>
              <a:rPr lang="en-US" sz="2800" dirty="0">
                <a:solidFill>
                  <a:schemeClr val="bg1"/>
                </a:solidFill>
              </a:rPr>
              <a:t>Finite State Machin e</a:t>
            </a:r>
            <a:endParaRPr lang="en-GB" sz="2800" dirty="0">
              <a:solidFill>
                <a:schemeClr val="bg1"/>
              </a:solidFill>
            </a:endParaRPr>
          </a:p>
        </p:txBody>
      </p:sp>
      <p:sp>
        <p:nvSpPr>
          <p:cNvPr id="10" name="CasellaDiTesto 9"/>
          <p:cNvSpPr txBox="1"/>
          <p:nvPr/>
        </p:nvSpPr>
        <p:spPr>
          <a:xfrm>
            <a:off x="2769183" y="6378947"/>
            <a:ext cx="5487222" cy="461665"/>
          </a:xfrm>
          <a:prstGeom prst="rect">
            <a:avLst/>
          </a:prstGeom>
          <a:noFill/>
        </p:spPr>
        <p:txBody>
          <a:bodyPr wrap="square" rtlCol="0">
            <a:spAutoFit/>
          </a:bodyPr>
          <a:lstStyle/>
          <a:p>
            <a:pPr algn="ctr"/>
            <a:r>
              <a:rPr lang="it-IT" sz="2400" b="1" dirty="0">
                <a:latin typeface="Arial Black" panose="020B0A04020102020204" pitchFamily="34" charset="0"/>
              </a:rPr>
              <a:t>LCD Controller</a:t>
            </a:r>
          </a:p>
        </p:txBody>
      </p:sp>
      <p:pic>
        <p:nvPicPr>
          <p:cNvPr id="2052" name="Picture 4" descr="https://eewiki.net/download/attachments/4096079/lcd_controller_state_diagram_new.JPG?version=1&amp;modificationDate=1339620076950&amp;api=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1157" y="1469262"/>
            <a:ext cx="6410325" cy="20097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ewiki.net/download/attachments/4096079/lcd_controller_block.jpg?version=2&amp;modificationDate=1326917567433&amp;api=v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4637" y="4069755"/>
            <a:ext cx="3792151" cy="1494130"/>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2"/>
          <p:cNvSpPr/>
          <p:nvPr/>
        </p:nvSpPr>
        <p:spPr>
          <a:xfrm>
            <a:off x="7734637" y="6378947"/>
            <a:ext cx="3930371" cy="276999"/>
          </a:xfrm>
          <a:prstGeom prst="rect">
            <a:avLst/>
          </a:prstGeom>
        </p:spPr>
        <p:txBody>
          <a:bodyPr wrap="none">
            <a:spAutoFit/>
          </a:bodyPr>
          <a:lstStyle/>
          <a:p>
            <a:r>
              <a:rPr lang="en-GB" sz="1200" dirty="0"/>
              <a:t>https://eewiki.net/pages/viewpage.action?pageId=4096079</a:t>
            </a:r>
          </a:p>
        </p:txBody>
      </p:sp>
      <p:sp>
        <p:nvSpPr>
          <p:cNvPr id="8" name="Titolo 13">
            <a:extLst>
              <a:ext uri="{FF2B5EF4-FFF2-40B4-BE49-F238E27FC236}">
                <a16:creationId xmlns:a16="http://schemas.microsoft.com/office/drawing/2014/main" id="{63AE4FA5-EE32-4F5B-8094-6124C015D056}"/>
              </a:ext>
            </a:extLst>
          </p:cNvPr>
          <p:cNvSpPr txBox="1">
            <a:spLocks/>
          </p:cNvSpPr>
          <p:nvPr/>
        </p:nvSpPr>
        <p:spPr>
          <a:xfrm>
            <a:off x="269576" y="288194"/>
            <a:ext cx="5691166" cy="832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b="1" cap="small">
                <a:latin typeface="+mn-lt"/>
                <a:ea typeface="+mn-ea"/>
                <a:cs typeface="+mn-cs"/>
              </a:rPr>
              <a:t>Finite State Machine </a:t>
            </a:r>
            <a:endParaRPr lang="en-GB" b="1" cap="small" dirty="0">
              <a:latin typeface="+mn-lt"/>
              <a:ea typeface="+mn-ea"/>
              <a:cs typeface="+mn-cs"/>
            </a:endParaRPr>
          </a:p>
        </p:txBody>
      </p:sp>
    </p:spTree>
    <p:extLst>
      <p:ext uri="{BB962C8B-B14F-4D97-AF65-F5344CB8AC3E}">
        <p14:creationId xmlns:p14="http://schemas.microsoft.com/office/powerpoint/2010/main" val="3360895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sellaDiTesto 24"/>
          <p:cNvSpPr txBox="1"/>
          <p:nvPr/>
        </p:nvSpPr>
        <p:spPr>
          <a:xfrm>
            <a:off x="4599665" y="1393691"/>
            <a:ext cx="3255058" cy="523220"/>
          </a:xfrm>
          <a:prstGeom prst="rect">
            <a:avLst/>
          </a:prstGeom>
          <a:noFill/>
        </p:spPr>
        <p:txBody>
          <a:bodyPr wrap="none" rtlCol="0">
            <a:spAutoFit/>
          </a:bodyPr>
          <a:lstStyle/>
          <a:p>
            <a:r>
              <a:rPr lang="en-US" sz="2800" dirty="0">
                <a:solidFill>
                  <a:schemeClr val="bg1"/>
                </a:solidFill>
              </a:rPr>
              <a:t>Finite State Machin e</a:t>
            </a:r>
            <a:endParaRPr lang="en-GB" sz="2800" dirty="0">
              <a:solidFill>
                <a:schemeClr val="bg1"/>
              </a:solidFill>
            </a:endParaRPr>
          </a:p>
        </p:txBody>
      </p:sp>
      <p:sp>
        <p:nvSpPr>
          <p:cNvPr id="10" name="CasellaDiTesto 9"/>
          <p:cNvSpPr txBox="1"/>
          <p:nvPr/>
        </p:nvSpPr>
        <p:spPr>
          <a:xfrm>
            <a:off x="2769183" y="6378947"/>
            <a:ext cx="5487222" cy="461665"/>
          </a:xfrm>
          <a:prstGeom prst="rect">
            <a:avLst/>
          </a:prstGeom>
          <a:noFill/>
        </p:spPr>
        <p:txBody>
          <a:bodyPr wrap="square" rtlCol="0">
            <a:spAutoFit/>
          </a:bodyPr>
          <a:lstStyle/>
          <a:p>
            <a:pPr algn="ctr"/>
            <a:r>
              <a:rPr lang="it-IT" sz="2400" b="1" dirty="0">
                <a:latin typeface="Arial Black" panose="020B0A04020102020204" pitchFamily="34" charset="0"/>
              </a:rPr>
              <a:t>I2C Controller</a:t>
            </a:r>
          </a:p>
        </p:txBody>
      </p:sp>
      <p:pic>
        <p:nvPicPr>
          <p:cNvPr id="1026" name="Picture 2" descr="https://www.eewiki.net/download/attachments/10125324/i2c_master_state_diagram.JPG?version=2&amp;modificationDate=1403295587093&amp;api=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220" y="1241204"/>
            <a:ext cx="4143148" cy="49640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eewiki.net/download/attachments/10125324/i2c_master_block_diagram.JPG?version=2&amp;modificationDate=1354048433007&amp;api=v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3205" y="2168908"/>
            <a:ext cx="3206119" cy="1554327"/>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p:cNvSpPr txBox="1"/>
          <p:nvPr/>
        </p:nvSpPr>
        <p:spPr>
          <a:xfrm>
            <a:off x="7854723" y="6471279"/>
            <a:ext cx="4008918" cy="276999"/>
          </a:xfrm>
          <a:prstGeom prst="rect">
            <a:avLst/>
          </a:prstGeom>
          <a:noFill/>
        </p:spPr>
        <p:txBody>
          <a:bodyPr wrap="none" rtlCol="0">
            <a:spAutoFit/>
          </a:bodyPr>
          <a:lstStyle/>
          <a:p>
            <a:r>
              <a:rPr lang="en-GB" sz="1200" dirty="0"/>
              <a:t>https://eewiki.net/pages/viewpage.action?pageId=10125324</a:t>
            </a:r>
          </a:p>
        </p:txBody>
      </p:sp>
      <p:sp>
        <p:nvSpPr>
          <p:cNvPr id="8" name="Titolo 13">
            <a:extLst>
              <a:ext uri="{FF2B5EF4-FFF2-40B4-BE49-F238E27FC236}">
                <a16:creationId xmlns:a16="http://schemas.microsoft.com/office/drawing/2014/main" id="{A631F3FF-2235-4430-8DCE-FC997230A625}"/>
              </a:ext>
            </a:extLst>
          </p:cNvPr>
          <p:cNvSpPr txBox="1">
            <a:spLocks/>
          </p:cNvSpPr>
          <p:nvPr/>
        </p:nvSpPr>
        <p:spPr>
          <a:xfrm>
            <a:off x="269576" y="288194"/>
            <a:ext cx="5691166" cy="832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b="1" cap="small">
                <a:latin typeface="+mn-lt"/>
                <a:ea typeface="+mn-ea"/>
                <a:cs typeface="+mn-cs"/>
              </a:rPr>
              <a:t>Finite State Machine </a:t>
            </a:r>
            <a:endParaRPr lang="en-GB" b="1" cap="small" dirty="0">
              <a:latin typeface="+mn-lt"/>
              <a:ea typeface="+mn-ea"/>
              <a:cs typeface="+mn-cs"/>
            </a:endParaRPr>
          </a:p>
        </p:txBody>
      </p:sp>
    </p:spTree>
    <p:extLst>
      <p:ext uri="{BB962C8B-B14F-4D97-AF65-F5344CB8AC3E}">
        <p14:creationId xmlns:p14="http://schemas.microsoft.com/office/powerpoint/2010/main" val="1077926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sellaDiTesto 24"/>
          <p:cNvSpPr txBox="1"/>
          <p:nvPr/>
        </p:nvSpPr>
        <p:spPr>
          <a:xfrm>
            <a:off x="4599665" y="1393691"/>
            <a:ext cx="3255058" cy="523220"/>
          </a:xfrm>
          <a:prstGeom prst="rect">
            <a:avLst/>
          </a:prstGeom>
          <a:noFill/>
        </p:spPr>
        <p:txBody>
          <a:bodyPr wrap="none" rtlCol="0">
            <a:spAutoFit/>
          </a:bodyPr>
          <a:lstStyle/>
          <a:p>
            <a:r>
              <a:rPr lang="en-US" sz="2800" dirty="0">
                <a:solidFill>
                  <a:schemeClr val="bg1"/>
                </a:solidFill>
              </a:rPr>
              <a:t>Finite State Machin e</a:t>
            </a:r>
            <a:endParaRPr lang="en-GB" sz="2800" dirty="0">
              <a:solidFill>
                <a:schemeClr val="bg1"/>
              </a:solidFill>
            </a:endParaRPr>
          </a:p>
        </p:txBody>
      </p:sp>
      <p:sp>
        <p:nvSpPr>
          <p:cNvPr id="10" name="CasellaDiTesto 9"/>
          <p:cNvSpPr txBox="1"/>
          <p:nvPr/>
        </p:nvSpPr>
        <p:spPr>
          <a:xfrm>
            <a:off x="608778" y="5706120"/>
            <a:ext cx="11436364" cy="830997"/>
          </a:xfrm>
          <a:prstGeom prst="rect">
            <a:avLst/>
          </a:prstGeom>
          <a:noFill/>
        </p:spPr>
        <p:txBody>
          <a:bodyPr wrap="square" rtlCol="0">
            <a:spAutoFit/>
          </a:bodyPr>
          <a:lstStyle/>
          <a:p>
            <a:pPr algn="ctr"/>
            <a:r>
              <a:rPr lang="it-IT" sz="2400" b="1" dirty="0">
                <a:latin typeface="Arial Black" panose="020B0A04020102020204" pitchFamily="34" charset="0"/>
              </a:rPr>
              <a:t>Una parte combinatoria e una sequenziale contenente una memoria</a:t>
            </a:r>
          </a:p>
        </p:txBody>
      </p:sp>
      <p:pic>
        <p:nvPicPr>
          <p:cNvPr id="2" name="Immagine 1"/>
          <p:cNvPicPr>
            <a:picLocks noChangeAspect="1"/>
          </p:cNvPicPr>
          <p:nvPr/>
        </p:nvPicPr>
        <p:blipFill>
          <a:blip r:embed="rId3"/>
          <a:stretch>
            <a:fillRect/>
          </a:stretch>
        </p:blipFill>
        <p:spPr>
          <a:xfrm>
            <a:off x="2840737" y="2243077"/>
            <a:ext cx="8391525" cy="2571750"/>
          </a:xfrm>
          <a:prstGeom prst="rect">
            <a:avLst/>
          </a:prstGeom>
        </p:spPr>
      </p:pic>
      <p:sp>
        <p:nvSpPr>
          <p:cNvPr id="3" name="Rettangolo 2"/>
          <p:cNvSpPr/>
          <p:nvPr/>
        </p:nvSpPr>
        <p:spPr>
          <a:xfrm>
            <a:off x="3918857" y="2917371"/>
            <a:ext cx="1509486" cy="14659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tangolo 6"/>
          <p:cNvSpPr/>
          <p:nvPr/>
        </p:nvSpPr>
        <p:spPr>
          <a:xfrm>
            <a:off x="6227194" y="2795980"/>
            <a:ext cx="1509486" cy="20188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tangolo 7"/>
          <p:cNvSpPr/>
          <p:nvPr/>
        </p:nvSpPr>
        <p:spPr>
          <a:xfrm>
            <a:off x="8531902" y="2795980"/>
            <a:ext cx="2700359" cy="14659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asellaDiTesto 3"/>
          <p:cNvSpPr txBox="1"/>
          <p:nvPr/>
        </p:nvSpPr>
        <p:spPr>
          <a:xfrm>
            <a:off x="8845003" y="1797147"/>
            <a:ext cx="1815690" cy="461665"/>
          </a:xfrm>
          <a:prstGeom prst="rect">
            <a:avLst/>
          </a:prstGeom>
          <a:noFill/>
        </p:spPr>
        <p:txBody>
          <a:bodyPr wrap="none" rtlCol="0">
            <a:spAutoFit/>
          </a:bodyPr>
          <a:lstStyle/>
          <a:p>
            <a:r>
              <a:rPr lang="it-IT" sz="2400" b="1" dirty="0"/>
              <a:t>MOORE FSM</a:t>
            </a:r>
            <a:endParaRPr lang="en-GB" sz="2400" b="1" dirty="0"/>
          </a:p>
        </p:txBody>
      </p:sp>
      <p:sp>
        <p:nvSpPr>
          <p:cNvPr id="5" name="CasellaDiTesto 4"/>
          <p:cNvSpPr txBox="1"/>
          <p:nvPr/>
        </p:nvSpPr>
        <p:spPr>
          <a:xfrm>
            <a:off x="5326134" y="1313510"/>
            <a:ext cx="1598002" cy="369332"/>
          </a:xfrm>
          <a:prstGeom prst="rect">
            <a:avLst/>
          </a:prstGeom>
          <a:noFill/>
        </p:spPr>
        <p:txBody>
          <a:bodyPr wrap="none" rtlCol="0">
            <a:spAutoFit/>
          </a:bodyPr>
          <a:lstStyle/>
          <a:p>
            <a:r>
              <a:rPr lang="it-IT" b="1" dirty="0" err="1"/>
              <a:t>next_state</a:t>
            </a:r>
            <a:r>
              <a:rPr lang="it-IT" b="1" dirty="0"/>
              <a:t>(NS)</a:t>
            </a:r>
            <a:endParaRPr lang="en-GB" b="1" dirty="0"/>
          </a:p>
        </p:txBody>
      </p:sp>
      <p:cxnSp>
        <p:nvCxnSpPr>
          <p:cNvPr id="9" name="Connettore 2 8"/>
          <p:cNvCxnSpPr/>
          <p:nvPr/>
        </p:nvCxnSpPr>
        <p:spPr>
          <a:xfrm>
            <a:off x="5931743" y="1741819"/>
            <a:ext cx="12707" cy="17519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p:cNvSpPr txBox="1"/>
          <p:nvPr/>
        </p:nvSpPr>
        <p:spPr>
          <a:xfrm>
            <a:off x="7655118" y="1054567"/>
            <a:ext cx="1927131" cy="369332"/>
          </a:xfrm>
          <a:prstGeom prst="rect">
            <a:avLst/>
          </a:prstGeom>
          <a:noFill/>
        </p:spPr>
        <p:txBody>
          <a:bodyPr wrap="none" rtlCol="0">
            <a:spAutoFit/>
          </a:bodyPr>
          <a:lstStyle/>
          <a:p>
            <a:r>
              <a:rPr lang="it-IT" b="1" dirty="0" err="1"/>
              <a:t>present_state</a:t>
            </a:r>
            <a:r>
              <a:rPr lang="it-IT" b="1" dirty="0"/>
              <a:t> (PS)</a:t>
            </a:r>
            <a:endParaRPr lang="en-GB" b="1" dirty="0"/>
          </a:p>
        </p:txBody>
      </p:sp>
      <p:cxnSp>
        <p:nvCxnSpPr>
          <p:cNvPr id="17" name="Connettore 2 16"/>
          <p:cNvCxnSpPr/>
          <p:nvPr/>
        </p:nvCxnSpPr>
        <p:spPr>
          <a:xfrm>
            <a:off x="8260727" y="1482876"/>
            <a:ext cx="12707" cy="17519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itolo 13">
            <a:extLst>
              <a:ext uri="{FF2B5EF4-FFF2-40B4-BE49-F238E27FC236}">
                <a16:creationId xmlns:a16="http://schemas.microsoft.com/office/drawing/2014/main" id="{BB0804B4-0181-4C3F-984C-F12881EA3448}"/>
              </a:ext>
            </a:extLst>
          </p:cNvPr>
          <p:cNvSpPr txBox="1">
            <a:spLocks/>
          </p:cNvSpPr>
          <p:nvPr/>
        </p:nvSpPr>
        <p:spPr>
          <a:xfrm>
            <a:off x="269576" y="288194"/>
            <a:ext cx="5691166" cy="832757"/>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b="1" cap="small" dirty="0">
                <a:latin typeface="+mn-lt"/>
                <a:ea typeface="+mn-ea"/>
                <a:cs typeface="+mn-cs"/>
              </a:rPr>
              <a:t>Finite State Machine</a:t>
            </a:r>
            <a:br>
              <a:rPr lang="en-US" b="1" cap="small" dirty="0">
                <a:latin typeface="+mn-lt"/>
                <a:ea typeface="+mn-ea"/>
                <a:cs typeface="+mn-cs"/>
              </a:rPr>
            </a:br>
            <a:r>
              <a:rPr lang="en-US" sz="2600" b="1" cap="small" dirty="0">
                <a:latin typeface="+mn-lt"/>
                <a:ea typeface="+mn-ea"/>
                <a:cs typeface="+mn-cs"/>
              </a:rPr>
              <a:t>la </a:t>
            </a:r>
            <a:r>
              <a:rPr lang="en-US" sz="2600" b="1" cap="small" dirty="0" err="1">
                <a:latin typeface="+mn-lt"/>
                <a:ea typeface="+mn-ea"/>
                <a:cs typeface="+mn-cs"/>
              </a:rPr>
              <a:t>Struttura</a:t>
            </a:r>
            <a:r>
              <a:rPr lang="en-US" sz="2600" b="1" cap="small" dirty="0">
                <a:latin typeface="+mn-lt"/>
                <a:ea typeface="+mn-ea"/>
                <a:cs typeface="+mn-cs"/>
              </a:rPr>
              <a:t> </a:t>
            </a:r>
            <a:endParaRPr lang="en-GB" b="1" cap="small" dirty="0">
              <a:latin typeface="+mn-lt"/>
              <a:ea typeface="+mn-ea"/>
              <a:cs typeface="+mn-cs"/>
            </a:endParaRPr>
          </a:p>
        </p:txBody>
      </p:sp>
    </p:spTree>
    <p:extLst>
      <p:ext uri="{BB962C8B-B14F-4D97-AF65-F5344CB8AC3E}">
        <p14:creationId xmlns:p14="http://schemas.microsoft.com/office/powerpoint/2010/main" val="381406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0DB16D-C7EB-4743-BB19-08E8A3CF0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
        <p:nvSpPr>
          <p:cNvPr id="9" name="Rettangolo 8"/>
          <p:cNvSpPr/>
          <p:nvPr/>
        </p:nvSpPr>
        <p:spPr>
          <a:xfrm>
            <a:off x="4586513" y="2979057"/>
            <a:ext cx="2080293" cy="270684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olo 13">
            <a:extLst>
              <a:ext uri="{FF2B5EF4-FFF2-40B4-BE49-F238E27FC236}">
                <a16:creationId xmlns:a16="http://schemas.microsoft.com/office/drawing/2014/main" id="{934F2294-79FD-45EE-87C0-A0F2B7B26610}"/>
              </a:ext>
            </a:extLst>
          </p:cNvPr>
          <p:cNvSpPr txBox="1">
            <a:spLocks/>
          </p:cNvSpPr>
          <p:nvPr/>
        </p:nvSpPr>
        <p:spPr>
          <a:xfrm>
            <a:off x="6096000" y="240393"/>
            <a:ext cx="5691166" cy="8327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latin typeface="+mn-lt"/>
                <a:ea typeface="+mn-ea"/>
                <a:cs typeface="+mn-cs"/>
              </a:rPr>
              <a:t>Finite State Machine </a:t>
            </a:r>
            <a:endParaRPr lang="en-GB" b="1" cap="small" dirty="0">
              <a:latin typeface="+mn-lt"/>
              <a:ea typeface="+mn-ea"/>
              <a:cs typeface="+mn-cs"/>
            </a:endParaRPr>
          </a:p>
        </p:txBody>
      </p:sp>
    </p:spTree>
    <p:extLst>
      <p:ext uri="{BB962C8B-B14F-4D97-AF65-F5344CB8AC3E}">
        <p14:creationId xmlns:p14="http://schemas.microsoft.com/office/powerpoint/2010/main" val="334039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p:cNvSpPr/>
          <p:nvPr/>
        </p:nvSpPr>
        <p:spPr>
          <a:xfrm>
            <a:off x="1973943" y="3928383"/>
            <a:ext cx="4122057" cy="399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ttangolo 9"/>
          <p:cNvSpPr/>
          <p:nvPr/>
        </p:nvSpPr>
        <p:spPr>
          <a:xfrm>
            <a:off x="2126343" y="4022727"/>
            <a:ext cx="4122057" cy="247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ttangolo 10"/>
          <p:cNvSpPr/>
          <p:nvPr/>
        </p:nvSpPr>
        <p:spPr>
          <a:xfrm>
            <a:off x="3875314" y="6632573"/>
            <a:ext cx="5268686" cy="399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olo 13"/>
          <p:cNvSpPr txBox="1">
            <a:spLocks/>
          </p:cNvSpPr>
          <p:nvPr/>
        </p:nvSpPr>
        <p:spPr>
          <a:xfrm>
            <a:off x="5415307" y="2454052"/>
            <a:ext cx="5691166" cy="832757"/>
          </a:xfrm>
          <a:prstGeom prst="rect">
            <a:avLst/>
          </a:prstGeom>
        </p:spPr>
        <p:txBody>
          <a:bodyPr>
            <a:normAutofit fontScale="97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000" b="1" dirty="0">
                <a:latin typeface="Arial" panose="020B0604020202020204" pitchFamily="34" charset="0"/>
                <a:ea typeface="Arial Unicode MS" panose="020B0604020202020204" pitchFamily="34" charset="-128"/>
                <a:cs typeface="Arial" panose="020B0604020202020204" pitchFamily="34" charset="0"/>
              </a:rPr>
              <a:t>Template FSM</a:t>
            </a:r>
            <a:endParaRPr lang="en-GB" sz="4000" b="1" dirty="0">
              <a:latin typeface="Arial" panose="020B0604020202020204" pitchFamily="34" charset="0"/>
              <a:ea typeface="Arial Unicode MS" panose="020B0604020202020204" pitchFamily="34" charset="-128"/>
              <a:cs typeface="Arial" panose="020B0604020202020204" pitchFamily="34" charset="0"/>
            </a:endParaRPr>
          </a:p>
        </p:txBody>
      </p:sp>
      <p:sp>
        <p:nvSpPr>
          <p:cNvPr id="9" name="Titolo 13">
            <a:extLst>
              <a:ext uri="{FF2B5EF4-FFF2-40B4-BE49-F238E27FC236}">
                <a16:creationId xmlns:a16="http://schemas.microsoft.com/office/drawing/2014/main" id="{3C263DAB-C88A-4CC9-8925-C6F6E76E1130}"/>
              </a:ext>
            </a:extLst>
          </p:cNvPr>
          <p:cNvSpPr txBox="1">
            <a:spLocks/>
          </p:cNvSpPr>
          <p:nvPr/>
        </p:nvSpPr>
        <p:spPr>
          <a:xfrm>
            <a:off x="269576" y="288194"/>
            <a:ext cx="5691166" cy="8327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a:latin typeface="+mn-lt"/>
                <a:ea typeface="+mn-ea"/>
                <a:cs typeface="+mn-cs"/>
              </a:rPr>
              <a:t>Finite State Machine </a:t>
            </a:r>
            <a:endParaRPr lang="en-GB" b="1" cap="small" dirty="0">
              <a:latin typeface="+mn-lt"/>
              <a:ea typeface="+mn-ea"/>
              <a:cs typeface="+mn-cs"/>
            </a:endParaRPr>
          </a:p>
        </p:txBody>
      </p:sp>
      <p:pic>
        <p:nvPicPr>
          <p:cNvPr id="3" name="Picture 2">
            <a:extLst>
              <a:ext uri="{FF2B5EF4-FFF2-40B4-BE49-F238E27FC236}">
                <a16:creationId xmlns:a16="http://schemas.microsoft.com/office/drawing/2014/main" id="{CF599615-956F-4D94-A8D3-7AA0AB8116AF}"/>
              </a:ext>
            </a:extLst>
          </p:cNvPr>
          <p:cNvPicPr>
            <a:picLocks noChangeAspect="1"/>
          </p:cNvPicPr>
          <p:nvPr/>
        </p:nvPicPr>
        <p:blipFill>
          <a:blip r:embed="rId3"/>
          <a:stretch>
            <a:fillRect/>
          </a:stretch>
        </p:blipFill>
        <p:spPr>
          <a:xfrm>
            <a:off x="851386" y="983916"/>
            <a:ext cx="4210249" cy="5888934"/>
          </a:xfrm>
          <a:prstGeom prst="rect">
            <a:avLst/>
          </a:prstGeom>
        </p:spPr>
      </p:pic>
      <p:sp>
        <p:nvSpPr>
          <p:cNvPr id="13" name="CasellaDiTesto 9">
            <a:extLst>
              <a:ext uri="{FF2B5EF4-FFF2-40B4-BE49-F238E27FC236}">
                <a16:creationId xmlns:a16="http://schemas.microsoft.com/office/drawing/2014/main" id="{2C246AFE-913F-436F-9BA6-5F9823C92AAD}"/>
              </a:ext>
            </a:extLst>
          </p:cNvPr>
          <p:cNvSpPr txBox="1"/>
          <p:nvPr/>
        </p:nvSpPr>
        <p:spPr>
          <a:xfrm>
            <a:off x="5061634" y="5361710"/>
            <a:ext cx="6983507" cy="830997"/>
          </a:xfrm>
          <a:prstGeom prst="rect">
            <a:avLst/>
          </a:prstGeom>
          <a:noFill/>
        </p:spPr>
        <p:txBody>
          <a:bodyPr wrap="square" rtlCol="0">
            <a:spAutoFit/>
          </a:bodyPr>
          <a:lstStyle/>
          <a:p>
            <a:r>
              <a:rPr lang="it-IT" sz="2400" b="1" dirty="0" err="1">
                <a:latin typeface="Arial Black" panose="020B0A04020102020204" pitchFamily="34" charset="0"/>
              </a:rPr>
              <a:t>Vivado</a:t>
            </a:r>
            <a:r>
              <a:rPr lang="it-IT" sz="2400" b="1" dirty="0">
                <a:latin typeface="Arial Black" panose="020B0A04020102020204" pitchFamily="34" charset="0"/>
              </a:rPr>
              <a:t>, </a:t>
            </a:r>
            <a:r>
              <a:rPr lang="it-IT" sz="2400" b="1" dirty="0" err="1">
                <a:latin typeface="Arial Black" panose="020B0A04020102020204" pitchFamily="34" charset="0"/>
              </a:rPr>
              <a:t>Quartus</a:t>
            </a:r>
            <a:r>
              <a:rPr lang="it-IT" sz="2400" b="1" dirty="0">
                <a:latin typeface="Arial Black" panose="020B0A04020102020204" pitchFamily="34" charset="0"/>
              </a:rPr>
              <a:t> offrono template già pronti per chi non si ricorda la sintassi</a:t>
            </a:r>
          </a:p>
        </p:txBody>
      </p:sp>
    </p:spTree>
    <p:extLst>
      <p:ext uri="{BB962C8B-B14F-4D97-AF65-F5344CB8AC3E}">
        <p14:creationId xmlns:p14="http://schemas.microsoft.com/office/powerpoint/2010/main" val="401698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DB381FF9-98E2-4684-B8C8-C22BC166FC61}"/>
              </a:ext>
            </a:extLst>
          </p:cNvPr>
          <p:cNvSpPr txBox="1">
            <a:spLocks/>
          </p:cNvSpPr>
          <p:nvPr/>
        </p:nvSpPr>
        <p:spPr>
          <a:xfrm>
            <a:off x="373453" y="475750"/>
            <a:ext cx="4938380" cy="5882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3200" b="1" cap="small" dirty="0"/>
              <a:t>RTL design…con il </a:t>
            </a:r>
            <a:r>
              <a:rPr lang="it-IT" altLang="it-IT" sz="3200" b="1" cap="small" dirty="0" err="1"/>
              <a:t>Verilog</a:t>
            </a:r>
            <a:endParaRPr lang="it-IT" altLang="it-IT" sz="4400" b="1" cap="small" dirty="0"/>
          </a:p>
        </p:txBody>
      </p:sp>
      <p:sp>
        <p:nvSpPr>
          <p:cNvPr id="7" name="Rettangolo 6">
            <a:extLst>
              <a:ext uri="{FF2B5EF4-FFF2-40B4-BE49-F238E27FC236}">
                <a16:creationId xmlns:a16="http://schemas.microsoft.com/office/drawing/2014/main" id="{7F91CD11-E952-47A5-90FF-5EA5DED1C0CB}"/>
              </a:ext>
            </a:extLst>
          </p:cNvPr>
          <p:cNvSpPr/>
          <p:nvPr/>
        </p:nvSpPr>
        <p:spPr>
          <a:xfrm>
            <a:off x="1662263" y="2861186"/>
            <a:ext cx="2427956" cy="3234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59638CDE-17A2-4FE7-874A-ECCC8D7D9C84}"/>
              </a:ext>
            </a:extLst>
          </p:cNvPr>
          <p:cNvSpPr txBox="1">
            <a:spLocks/>
          </p:cNvSpPr>
          <p:nvPr/>
        </p:nvSpPr>
        <p:spPr>
          <a:xfrm>
            <a:off x="796413" y="1611750"/>
            <a:ext cx="5300941" cy="5489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3200" b="1" cap="small" dirty="0"/>
              <a:t>Unità base</a:t>
            </a:r>
            <a:endParaRPr lang="it-IT" altLang="it-IT" sz="4400" b="1" cap="small" dirty="0"/>
          </a:p>
          <a:p>
            <a:pPr marL="0" indent="0">
              <a:buFont typeface="Arial" panose="020B0604020202020204" pitchFamily="34" charset="0"/>
              <a:buNone/>
            </a:pPr>
            <a:endParaRPr lang="it-IT" altLang="it-IT" sz="3200" b="1" cap="small" dirty="0"/>
          </a:p>
        </p:txBody>
      </p:sp>
      <p:sp>
        <p:nvSpPr>
          <p:cNvPr id="13" name="CasellaDiTesto 12">
            <a:extLst>
              <a:ext uri="{FF2B5EF4-FFF2-40B4-BE49-F238E27FC236}">
                <a16:creationId xmlns:a16="http://schemas.microsoft.com/office/drawing/2014/main" id="{A939D4EE-AFEE-40AF-ABC1-FF71DEFB028A}"/>
              </a:ext>
            </a:extLst>
          </p:cNvPr>
          <p:cNvSpPr txBox="1"/>
          <p:nvPr/>
        </p:nvSpPr>
        <p:spPr>
          <a:xfrm>
            <a:off x="1740465" y="2526626"/>
            <a:ext cx="797013" cy="307777"/>
          </a:xfrm>
          <a:prstGeom prst="rect">
            <a:avLst/>
          </a:prstGeom>
          <a:noFill/>
        </p:spPr>
        <p:txBody>
          <a:bodyPr wrap="none" rtlCol="0">
            <a:spAutoFit/>
          </a:bodyPr>
          <a:lstStyle/>
          <a:p>
            <a:r>
              <a:rPr lang="en-US" sz="1400" b="1" dirty="0" err="1"/>
              <a:t>full_add</a:t>
            </a:r>
            <a:endParaRPr lang="it-IT" sz="1400" b="1" dirty="0"/>
          </a:p>
        </p:txBody>
      </p:sp>
      <p:sp>
        <p:nvSpPr>
          <p:cNvPr id="20" name="CasellaDiTesto 19">
            <a:extLst>
              <a:ext uri="{FF2B5EF4-FFF2-40B4-BE49-F238E27FC236}">
                <a16:creationId xmlns:a16="http://schemas.microsoft.com/office/drawing/2014/main" id="{DACD81A3-7324-4A93-B74C-E25CEE8F960B}"/>
              </a:ext>
            </a:extLst>
          </p:cNvPr>
          <p:cNvSpPr txBox="1"/>
          <p:nvPr/>
        </p:nvSpPr>
        <p:spPr>
          <a:xfrm>
            <a:off x="744259" y="2896154"/>
            <a:ext cx="308098" cy="369332"/>
          </a:xfrm>
          <a:prstGeom prst="rect">
            <a:avLst/>
          </a:prstGeom>
          <a:noFill/>
        </p:spPr>
        <p:txBody>
          <a:bodyPr wrap="none" rtlCol="0">
            <a:spAutoFit/>
          </a:bodyPr>
          <a:lstStyle/>
          <a:p>
            <a:r>
              <a:rPr lang="en-US" b="1" dirty="0"/>
              <a:t>a</a:t>
            </a:r>
            <a:endParaRPr lang="it-IT" b="1" dirty="0"/>
          </a:p>
        </p:txBody>
      </p:sp>
      <p:sp>
        <p:nvSpPr>
          <p:cNvPr id="21" name="CasellaDiTesto 20">
            <a:extLst>
              <a:ext uri="{FF2B5EF4-FFF2-40B4-BE49-F238E27FC236}">
                <a16:creationId xmlns:a16="http://schemas.microsoft.com/office/drawing/2014/main" id="{2E1E55BD-2DBE-4BAC-9EC3-CBFC4C4C7C90}"/>
              </a:ext>
            </a:extLst>
          </p:cNvPr>
          <p:cNvSpPr txBox="1"/>
          <p:nvPr/>
        </p:nvSpPr>
        <p:spPr>
          <a:xfrm>
            <a:off x="744259" y="3187587"/>
            <a:ext cx="308098" cy="369332"/>
          </a:xfrm>
          <a:prstGeom prst="rect">
            <a:avLst/>
          </a:prstGeom>
          <a:noFill/>
        </p:spPr>
        <p:txBody>
          <a:bodyPr wrap="none" rtlCol="0">
            <a:spAutoFit/>
          </a:bodyPr>
          <a:lstStyle/>
          <a:p>
            <a:r>
              <a:rPr lang="en-US" b="1" dirty="0"/>
              <a:t>b</a:t>
            </a:r>
            <a:endParaRPr lang="it-IT" b="1" dirty="0"/>
          </a:p>
        </p:txBody>
      </p:sp>
      <p:cxnSp>
        <p:nvCxnSpPr>
          <p:cNvPr id="3" name="Connettore 2 2">
            <a:extLst>
              <a:ext uri="{FF2B5EF4-FFF2-40B4-BE49-F238E27FC236}">
                <a16:creationId xmlns:a16="http://schemas.microsoft.com/office/drawing/2014/main" id="{398A00B8-9871-4F90-8314-C471A950CB77}"/>
              </a:ext>
            </a:extLst>
          </p:cNvPr>
          <p:cNvCxnSpPr/>
          <p:nvPr/>
        </p:nvCxnSpPr>
        <p:spPr>
          <a:xfrm>
            <a:off x="1130710" y="3080820"/>
            <a:ext cx="5315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627660E0-F04B-4DD9-973F-EBB84509C9F9}"/>
              </a:ext>
            </a:extLst>
          </p:cNvPr>
          <p:cNvCxnSpPr/>
          <p:nvPr/>
        </p:nvCxnSpPr>
        <p:spPr>
          <a:xfrm>
            <a:off x="1126100" y="3380492"/>
            <a:ext cx="5315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2547D2DE-B75B-44E9-A6F3-0556545E42FD}"/>
              </a:ext>
            </a:extLst>
          </p:cNvPr>
          <p:cNvSpPr txBox="1"/>
          <p:nvPr/>
        </p:nvSpPr>
        <p:spPr>
          <a:xfrm>
            <a:off x="533673" y="4104344"/>
            <a:ext cx="575799" cy="369332"/>
          </a:xfrm>
          <a:prstGeom prst="rect">
            <a:avLst/>
          </a:prstGeom>
          <a:noFill/>
        </p:spPr>
        <p:txBody>
          <a:bodyPr wrap="none" rtlCol="0">
            <a:spAutoFit/>
          </a:bodyPr>
          <a:lstStyle/>
          <a:p>
            <a:r>
              <a:rPr lang="en-US" b="1" dirty="0" err="1"/>
              <a:t>c_in</a:t>
            </a:r>
            <a:endParaRPr lang="it-IT" b="1" dirty="0"/>
          </a:p>
        </p:txBody>
      </p:sp>
      <p:cxnSp>
        <p:nvCxnSpPr>
          <p:cNvPr id="26" name="Connettore 2 25">
            <a:extLst>
              <a:ext uri="{FF2B5EF4-FFF2-40B4-BE49-F238E27FC236}">
                <a16:creationId xmlns:a16="http://schemas.microsoft.com/office/drawing/2014/main" id="{22659AA5-14D8-424F-8C54-0177331913BC}"/>
              </a:ext>
            </a:extLst>
          </p:cNvPr>
          <p:cNvCxnSpPr/>
          <p:nvPr/>
        </p:nvCxnSpPr>
        <p:spPr>
          <a:xfrm>
            <a:off x="1126100" y="4309640"/>
            <a:ext cx="5315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CECE586A-5089-4859-BFC9-BBDF59AE97F1}"/>
              </a:ext>
            </a:extLst>
          </p:cNvPr>
          <p:cNvSpPr txBox="1"/>
          <p:nvPr/>
        </p:nvSpPr>
        <p:spPr>
          <a:xfrm>
            <a:off x="4677003" y="4104344"/>
            <a:ext cx="723275" cy="369332"/>
          </a:xfrm>
          <a:prstGeom prst="rect">
            <a:avLst/>
          </a:prstGeom>
          <a:noFill/>
        </p:spPr>
        <p:txBody>
          <a:bodyPr wrap="none" rtlCol="0">
            <a:spAutoFit/>
          </a:bodyPr>
          <a:lstStyle/>
          <a:p>
            <a:r>
              <a:rPr lang="en-US" b="1" dirty="0" err="1"/>
              <a:t>c_out</a:t>
            </a:r>
            <a:endParaRPr lang="it-IT" b="1" dirty="0"/>
          </a:p>
        </p:txBody>
      </p:sp>
      <p:cxnSp>
        <p:nvCxnSpPr>
          <p:cNvPr id="28" name="Connettore 2 27">
            <a:extLst>
              <a:ext uri="{FF2B5EF4-FFF2-40B4-BE49-F238E27FC236}">
                <a16:creationId xmlns:a16="http://schemas.microsoft.com/office/drawing/2014/main" id="{53866443-877E-485B-8756-1038448CB496}"/>
              </a:ext>
            </a:extLst>
          </p:cNvPr>
          <p:cNvCxnSpPr/>
          <p:nvPr/>
        </p:nvCxnSpPr>
        <p:spPr>
          <a:xfrm>
            <a:off x="4159351" y="4322583"/>
            <a:ext cx="5315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asellaDiTesto 28">
            <a:extLst>
              <a:ext uri="{FF2B5EF4-FFF2-40B4-BE49-F238E27FC236}">
                <a16:creationId xmlns:a16="http://schemas.microsoft.com/office/drawing/2014/main" id="{506EE269-C9F0-4E16-B696-75A8D2873F2C}"/>
              </a:ext>
            </a:extLst>
          </p:cNvPr>
          <p:cNvSpPr txBox="1"/>
          <p:nvPr/>
        </p:nvSpPr>
        <p:spPr>
          <a:xfrm>
            <a:off x="4700125" y="3044602"/>
            <a:ext cx="587020" cy="369332"/>
          </a:xfrm>
          <a:prstGeom prst="rect">
            <a:avLst/>
          </a:prstGeom>
          <a:noFill/>
        </p:spPr>
        <p:txBody>
          <a:bodyPr wrap="none" rtlCol="0">
            <a:spAutoFit/>
          </a:bodyPr>
          <a:lstStyle/>
          <a:p>
            <a:r>
              <a:rPr lang="en-US" b="1" dirty="0"/>
              <a:t>sum</a:t>
            </a:r>
            <a:endParaRPr lang="it-IT" b="1" dirty="0"/>
          </a:p>
        </p:txBody>
      </p:sp>
      <p:cxnSp>
        <p:nvCxnSpPr>
          <p:cNvPr id="30" name="Connettore 2 29">
            <a:extLst>
              <a:ext uri="{FF2B5EF4-FFF2-40B4-BE49-F238E27FC236}">
                <a16:creationId xmlns:a16="http://schemas.microsoft.com/office/drawing/2014/main" id="{2EC4ABEB-3945-4D15-96AC-D65B1EB77435}"/>
              </a:ext>
            </a:extLst>
          </p:cNvPr>
          <p:cNvCxnSpPr/>
          <p:nvPr/>
        </p:nvCxnSpPr>
        <p:spPr>
          <a:xfrm>
            <a:off x="4159351" y="3229268"/>
            <a:ext cx="5315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5CDC322C-0045-494F-B2E2-3AD493146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711" y="554172"/>
            <a:ext cx="3472631" cy="19724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5465934-2402-4D37-96C3-C052D761D955}"/>
              </a:ext>
            </a:extLst>
          </p:cNvPr>
          <p:cNvPicPr>
            <a:picLocks noChangeAspect="1"/>
          </p:cNvPicPr>
          <p:nvPr/>
        </p:nvPicPr>
        <p:blipFill>
          <a:blip r:embed="rId3"/>
          <a:stretch>
            <a:fillRect/>
          </a:stretch>
        </p:blipFill>
        <p:spPr>
          <a:xfrm>
            <a:off x="5518513" y="1438637"/>
            <a:ext cx="5753100" cy="4924425"/>
          </a:xfrm>
          <a:prstGeom prst="rect">
            <a:avLst/>
          </a:prstGeom>
        </p:spPr>
      </p:pic>
    </p:spTree>
    <p:extLst>
      <p:ext uri="{BB962C8B-B14F-4D97-AF65-F5344CB8AC3E}">
        <p14:creationId xmlns:p14="http://schemas.microsoft.com/office/powerpoint/2010/main" val="353143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A4A48A2-096C-41FC-81F8-87DA882BB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012" y="1774658"/>
            <a:ext cx="7000775" cy="4375484"/>
          </a:xfrm>
          <a:prstGeom prst="rect">
            <a:avLst/>
          </a:prstGeom>
        </p:spPr>
      </p:pic>
      <p:sp>
        <p:nvSpPr>
          <p:cNvPr id="4" name="Segnaposto contenuto 2">
            <a:extLst>
              <a:ext uri="{FF2B5EF4-FFF2-40B4-BE49-F238E27FC236}">
                <a16:creationId xmlns:a16="http://schemas.microsoft.com/office/drawing/2014/main" id="{94D8969C-5302-4395-9BB2-F722C83BFBD5}"/>
              </a:ext>
            </a:extLst>
          </p:cNvPr>
          <p:cNvSpPr txBox="1">
            <a:spLocks/>
          </p:cNvSpPr>
          <p:nvPr/>
        </p:nvSpPr>
        <p:spPr>
          <a:xfrm>
            <a:off x="373452" y="450811"/>
            <a:ext cx="11465621" cy="7904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3200" b="1" cap="small" dirty="0"/>
              <a:t>RTL design…con il </a:t>
            </a:r>
            <a:r>
              <a:rPr lang="it-IT" altLang="it-IT" sz="3200" b="1" cap="small" dirty="0" err="1"/>
              <a:t>Verilog</a:t>
            </a:r>
            <a:r>
              <a:rPr lang="it-IT" altLang="it-IT" sz="3200" b="1" cap="small" dirty="0"/>
              <a:t>:  </a:t>
            </a:r>
            <a:r>
              <a:rPr lang="it-IT" altLang="it-IT" sz="2400" b="1" cap="small" dirty="0">
                <a:solidFill>
                  <a:srgbClr val="FF0000"/>
                </a:solidFill>
              </a:rPr>
              <a:t>Esempio 7 </a:t>
            </a:r>
            <a:br>
              <a:rPr lang="it-IT" altLang="it-IT" sz="2400" b="1" cap="small" dirty="0">
                <a:solidFill>
                  <a:srgbClr val="FF0000"/>
                </a:solidFill>
              </a:rPr>
            </a:br>
            <a:r>
              <a:rPr lang="it-IT" altLang="it-IT" sz="2400" b="1" cap="small" dirty="0">
                <a:solidFill>
                  <a:srgbClr val="FF0000"/>
                </a:solidFill>
              </a:rPr>
              <a:t>project_7_Esempio FSM</a:t>
            </a:r>
            <a:endParaRPr lang="it-IT" altLang="it-IT" sz="4400" b="1" cap="small" dirty="0">
              <a:solidFill>
                <a:srgbClr val="FF0000"/>
              </a:solidFill>
            </a:endParaRPr>
          </a:p>
        </p:txBody>
      </p:sp>
      <p:sp>
        <p:nvSpPr>
          <p:cNvPr id="5" name="TextBox 4">
            <a:extLst>
              <a:ext uri="{FF2B5EF4-FFF2-40B4-BE49-F238E27FC236}">
                <a16:creationId xmlns:a16="http://schemas.microsoft.com/office/drawing/2014/main" id="{026EBDAD-2A24-4D07-AD51-2871997D0AF9}"/>
              </a:ext>
            </a:extLst>
          </p:cNvPr>
          <p:cNvSpPr txBox="1"/>
          <p:nvPr/>
        </p:nvSpPr>
        <p:spPr>
          <a:xfrm>
            <a:off x="7950612" y="1945178"/>
            <a:ext cx="3400635" cy="923330"/>
          </a:xfrm>
          <a:prstGeom prst="rect">
            <a:avLst/>
          </a:prstGeom>
          <a:noFill/>
        </p:spPr>
        <p:txBody>
          <a:bodyPr wrap="square" rtlCol="0">
            <a:spAutoFit/>
          </a:bodyPr>
          <a:lstStyle/>
          <a:p>
            <a:r>
              <a:rPr lang="it-IT" dirty="0"/>
              <a:t>Costruiamo un piccolo controller e guardiamo che succede in hardware e in simulazione</a:t>
            </a:r>
          </a:p>
        </p:txBody>
      </p:sp>
    </p:spTree>
    <p:extLst>
      <p:ext uri="{BB962C8B-B14F-4D97-AF65-F5344CB8AC3E}">
        <p14:creationId xmlns:p14="http://schemas.microsoft.com/office/powerpoint/2010/main" val="310765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367701" y="386972"/>
            <a:ext cx="6016840" cy="1754326"/>
          </a:xfrm>
          <a:prstGeom prst="rect">
            <a:avLst/>
          </a:prstGeom>
        </p:spPr>
        <p:txBody>
          <a:bodyPr wrap="none">
            <a:spAutoFit/>
          </a:bodyPr>
          <a:lstStyle/>
          <a:p>
            <a:pPr marL="285750" indent="-285750">
              <a:buFont typeface="Arial" panose="020B0604020202020204" pitchFamily="34" charset="0"/>
              <a:buChar char="•"/>
            </a:pPr>
            <a:r>
              <a:rPr lang="en-GB" b="1" dirty="0"/>
              <a:t>create_project</a:t>
            </a:r>
            <a:r>
              <a:rPr lang="en-GB" dirty="0"/>
              <a:t>    </a:t>
            </a:r>
            <a:r>
              <a:rPr lang="en-GB" dirty="0">
                <a:solidFill>
                  <a:srgbClr val="FF0000"/>
                </a:solidFill>
              </a:rPr>
              <a:t>CMOD_FSM0</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err="1"/>
              <a:t>set_property</a:t>
            </a:r>
            <a:r>
              <a:rPr lang="en-GB" b="1" dirty="0"/>
              <a:t> </a:t>
            </a:r>
            <a:r>
              <a:rPr lang="en-GB" b="1" dirty="0" err="1"/>
              <a:t>target_language</a:t>
            </a:r>
            <a:r>
              <a:rPr lang="en-GB" b="1" dirty="0"/>
              <a:t> </a:t>
            </a:r>
            <a:r>
              <a:rPr lang="en-GB" dirty="0"/>
              <a:t>Verilog [</a:t>
            </a:r>
            <a:r>
              <a:rPr lang="en-GB" dirty="0" err="1"/>
              <a:t>current_project</a:t>
            </a:r>
            <a:r>
              <a:rPr lang="en-GB" dirty="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err="1"/>
              <a:t>set_property</a:t>
            </a:r>
            <a:r>
              <a:rPr lang="en-GB" b="1" dirty="0"/>
              <a:t> </a:t>
            </a:r>
            <a:r>
              <a:rPr lang="en-GB" b="1" dirty="0" err="1"/>
              <a:t>simulator_language</a:t>
            </a:r>
            <a:r>
              <a:rPr lang="en-GB" b="1" dirty="0"/>
              <a:t> </a:t>
            </a:r>
            <a:r>
              <a:rPr lang="en-GB" dirty="0"/>
              <a:t>Verilog [</a:t>
            </a:r>
            <a:r>
              <a:rPr lang="en-GB" dirty="0" err="1"/>
              <a:t>current_project</a:t>
            </a:r>
            <a:r>
              <a:rPr lang="en-GB" dirty="0"/>
              <a:t>]</a:t>
            </a:r>
          </a:p>
          <a:p>
            <a:endParaRPr lang="en-GB" dirty="0"/>
          </a:p>
        </p:txBody>
      </p:sp>
      <p:sp>
        <p:nvSpPr>
          <p:cNvPr id="3" name="Ovale 2"/>
          <p:cNvSpPr/>
          <p:nvPr/>
        </p:nvSpPr>
        <p:spPr>
          <a:xfrm>
            <a:off x="3165230" y="4162704"/>
            <a:ext cx="898769" cy="8532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dirty="0">
                <a:solidFill>
                  <a:schemeClr val="tx1"/>
                </a:solidFill>
              </a:rPr>
              <a:t>S0</a:t>
            </a:r>
            <a:br>
              <a:rPr lang="it-IT" sz="1400" b="1" dirty="0">
                <a:solidFill>
                  <a:schemeClr val="tx1"/>
                </a:solidFill>
              </a:rPr>
            </a:br>
            <a:r>
              <a:rPr lang="it-IT" sz="1400" b="1" dirty="0">
                <a:solidFill>
                  <a:schemeClr val="tx1"/>
                </a:solidFill>
              </a:rPr>
              <a:t>----</a:t>
            </a:r>
            <a:br>
              <a:rPr lang="it-IT" sz="1400" b="1" dirty="0">
                <a:solidFill>
                  <a:schemeClr val="tx1"/>
                </a:solidFill>
              </a:rPr>
            </a:br>
            <a:r>
              <a:rPr lang="it-IT" sz="1400" b="1" dirty="0">
                <a:solidFill>
                  <a:srgbClr val="FF0000"/>
                </a:solidFill>
              </a:rPr>
              <a:t>00</a:t>
            </a:r>
          </a:p>
        </p:txBody>
      </p:sp>
      <p:sp>
        <p:nvSpPr>
          <p:cNvPr id="4" name="Ovale 3"/>
          <p:cNvSpPr/>
          <p:nvPr/>
        </p:nvSpPr>
        <p:spPr>
          <a:xfrm>
            <a:off x="4828232" y="3736094"/>
            <a:ext cx="898769" cy="8532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dirty="0">
                <a:solidFill>
                  <a:schemeClr val="tx1"/>
                </a:solidFill>
              </a:rPr>
              <a:t>S1</a:t>
            </a:r>
            <a:br>
              <a:rPr lang="it-IT" sz="1400" b="1" dirty="0">
                <a:solidFill>
                  <a:schemeClr val="tx1"/>
                </a:solidFill>
              </a:rPr>
            </a:br>
            <a:r>
              <a:rPr lang="it-IT" sz="1400" b="1" dirty="0">
                <a:solidFill>
                  <a:schemeClr val="tx1"/>
                </a:solidFill>
              </a:rPr>
              <a:t>----</a:t>
            </a:r>
            <a:br>
              <a:rPr lang="it-IT" sz="1400" b="1" dirty="0">
                <a:solidFill>
                  <a:schemeClr val="tx1"/>
                </a:solidFill>
              </a:rPr>
            </a:br>
            <a:r>
              <a:rPr lang="it-IT" sz="1400" b="1" dirty="0">
                <a:solidFill>
                  <a:srgbClr val="FF0000"/>
                </a:solidFill>
              </a:rPr>
              <a:t>10</a:t>
            </a:r>
          </a:p>
        </p:txBody>
      </p:sp>
      <p:sp>
        <p:nvSpPr>
          <p:cNvPr id="5" name="Ovale 4"/>
          <p:cNvSpPr/>
          <p:nvPr/>
        </p:nvSpPr>
        <p:spPr>
          <a:xfrm>
            <a:off x="6797429" y="3736094"/>
            <a:ext cx="898769" cy="8532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dirty="0">
                <a:solidFill>
                  <a:schemeClr val="tx1"/>
                </a:solidFill>
              </a:rPr>
              <a:t>S2</a:t>
            </a:r>
            <a:br>
              <a:rPr lang="it-IT" sz="1400" b="1" dirty="0">
                <a:solidFill>
                  <a:schemeClr val="tx1"/>
                </a:solidFill>
              </a:rPr>
            </a:br>
            <a:r>
              <a:rPr lang="it-IT" sz="1400" b="1" dirty="0">
                <a:solidFill>
                  <a:schemeClr val="tx1"/>
                </a:solidFill>
              </a:rPr>
              <a:t>----</a:t>
            </a:r>
            <a:br>
              <a:rPr lang="it-IT" sz="1400" b="1" dirty="0">
                <a:solidFill>
                  <a:schemeClr val="tx1"/>
                </a:solidFill>
              </a:rPr>
            </a:br>
            <a:r>
              <a:rPr lang="it-IT" sz="1400" b="1" dirty="0">
                <a:solidFill>
                  <a:srgbClr val="FF0000"/>
                </a:solidFill>
              </a:rPr>
              <a:t>01</a:t>
            </a:r>
          </a:p>
        </p:txBody>
      </p:sp>
      <p:sp>
        <p:nvSpPr>
          <p:cNvPr id="6" name="Ovale 5"/>
          <p:cNvSpPr/>
          <p:nvPr/>
        </p:nvSpPr>
        <p:spPr>
          <a:xfrm>
            <a:off x="8288772" y="4162704"/>
            <a:ext cx="898769" cy="8532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dirty="0">
                <a:solidFill>
                  <a:schemeClr val="tx1"/>
                </a:solidFill>
              </a:rPr>
              <a:t>S3</a:t>
            </a:r>
            <a:br>
              <a:rPr lang="it-IT" sz="1400" b="1" dirty="0">
                <a:solidFill>
                  <a:schemeClr val="tx1"/>
                </a:solidFill>
              </a:rPr>
            </a:br>
            <a:r>
              <a:rPr lang="it-IT" sz="1400" b="1" dirty="0">
                <a:solidFill>
                  <a:schemeClr val="tx1"/>
                </a:solidFill>
              </a:rPr>
              <a:t>----</a:t>
            </a:r>
            <a:br>
              <a:rPr lang="it-IT" sz="1400" b="1" dirty="0">
                <a:solidFill>
                  <a:schemeClr val="tx1"/>
                </a:solidFill>
              </a:rPr>
            </a:br>
            <a:r>
              <a:rPr lang="it-IT" sz="1400" b="1" dirty="0">
                <a:solidFill>
                  <a:srgbClr val="FF0000"/>
                </a:solidFill>
              </a:rPr>
              <a:t>11</a:t>
            </a:r>
          </a:p>
        </p:txBody>
      </p:sp>
      <p:cxnSp>
        <p:nvCxnSpPr>
          <p:cNvPr id="15" name="Connettore 7 14"/>
          <p:cNvCxnSpPr>
            <a:stCxn id="6" idx="4"/>
            <a:endCxn id="3" idx="4"/>
          </p:cNvCxnSpPr>
          <p:nvPr/>
        </p:nvCxnSpPr>
        <p:spPr>
          <a:xfrm rot="5400000">
            <a:off x="6176386" y="2454153"/>
            <a:ext cx="12700" cy="5123542"/>
          </a:xfrm>
          <a:prstGeom prst="curvedConnector3">
            <a:avLst>
              <a:gd name="adj1" fmla="val 101428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ttore 7 18"/>
          <p:cNvCxnSpPr>
            <a:stCxn id="3" idx="0"/>
            <a:endCxn id="4" idx="0"/>
          </p:cNvCxnSpPr>
          <p:nvPr/>
        </p:nvCxnSpPr>
        <p:spPr>
          <a:xfrm rot="5400000" flipH="1" flipV="1">
            <a:off x="4232811" y="3117898"/>
            <a:ext cx="426610" cy="1663002"/>
          </a:xfrm>
          <a:prstGeom prst="curvedConnector3">
            <a:avLst>
              <a:gd name="adj1" fmla="val 2454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ttore 7 21"/>
          <p:cNvCxnSpPr>
            <a:stCxn id="4" idx="0"/>
            <a:endCxn id="5" idx="0"/>
          </p:cNvCxnSpPr>
          <p:nvPr/>
        </p:nvCxnSpPr>
        <p:spPr>
          <a:xfrm rot="5400000" flipH="1" flipV="1">
            <a:off x="6262215" y="2751496"/>
            <a:ext cx="12700" cy="1969197"/>
          </a:xfrm>
          <a:prstGeom prst="curvedConnector3">
            <a:avLst>
              <a:gd name="adj1" fmla="val 53428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ttore 7 24"/>
          <p:cNvCxnSpPr/>
          <p:nvPr/>
        </p:nvCxnSpPr>
        <p:spPr>
          <a:xfrm rot="16200000" flipH="1">
            <a:off x="7779180" y="3171430"/>
            <a:ext cx="426610" cy="1491343"/>
          </a:xfrm>
          <a:prstGeom prst="curvedConnector3">
            <a:avLst>
              <a:gd name="adj1" fmla="val -53585"/>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p:cNvSpPr txBox="1"/>
          <p:nvPr/>
        </p:nvSpPr>
        <p:spPr>
          <a:xfrm>
            <a:off x="8880064" y="3057465"/>
            <a:ext cx="1968809" cy="646331"/>
          </a:xfrm>
          <a:prstGeom prst="rect">
            <a:avLst/>
          </a:prstGeom>
          <a:noFill/>
        </p:spPr>
        <p:txBody>
          <a:bodyPr wrap="none" rtlCol="0">
            <a:spAutoFit/>
          </a:bodyPr>
          <a:lstStyle/>
          <a:p>
            <a:r>
              <a:rPr lang="en-GB" b="1" dirty="0"/>
              <a:t>output sequence: </a:t>
            </a:r>
            <a:br>
              <a:rPr lang="en-GB" dirty="0"/>
            </a:br>
            <a:r>
              <a:rPr lang="en-GB" dirty="0"/>
              <a:t>…0,2,1,3,0,2,….</a:t>
            </a:r>
          </a:p>
        </p:txBody>
      </p:sp>
      <p:sp>
        <p:nvSpPr>
          <p:cNvPr id="28" name="CasellaDiTesto 27"/>
          <p:cNvSpPr txBox="1"/>
          <p:nvPr/>
        </p:nvSpPr>
        <p:spPr>
          <a:xfrm>
            <a:off x="9464418" y="6334780"/>
            <a:ext cx="2164439" cy="523220"/>
          </a:xfrm>
          <a:prstGeom prst="rect">
            <a:avLst/>
          </a:prstGeom>
          <a:noFill/>
        </p:spPr>
        <p:txBody>
          <a:bodyPr wrap="none" rtlCol="0">
            <a:spAutoFit/>
          </a:bodyPr>
          <a:lstStyle/>
          <a:p>
            <a:r>
              <a:rPr lang="en-GB" sz="2800" b="1" dirty="0">
                <a:solidFill>
                  <a:srgbClr val="FF0000"/>
                </a:solidFill>
              </a:rPr>
              <a:t>CMOD_FSM0</a:t>
            </a:r>
          </a:p>
        </p:txBody>
      </p:sp>
      <p:sp>
        <p:nvSpPr>
          <p:cNvPr id="14" name="TextBox 13">
            <a:extLst>
              <a:ext uri="{FF2B5EF4-FFF2-40B4-BE49-F238E27FC236}">
                <a16:creationId xmlns:a16="http://schemas.microsoft.com/office/drawing/2014/main" id="{04432CEC-10E1-4119-953D-1456AE56D7AD}"/>
              </a:ext>
            </a:extLst>
          </p:cNvPr>
          <p:cNvSpPr txBox="1"/>
          <p:nvPr/>
        </p:nvSpPr>
        <p:spPr>
          <a:xfrm>
            <a:off x="295412" y="5547698"/>
            <a:ext cx="3400635" cy="1200329"/>
          </a:xfrm>
          <a:prstGeom prst="rect">
            <a:avLst/>
          </a:prstGeom>
          <a:noFill/>
        </p:spPr>
        <p:txBody>
          <a:bodyPr wrap="square" rtlCol="0">
            <a:spAutoFit/>
          </a:bodyPr>
          <a:lstStyle/>
          <a:p>
            <a:r>
              <a:rPr lang="it-IT" b="1" dirty="0"/>
              <a:t>Voglio costruire una FSM che emetta in uscita la predeterminata sequenza di numeri</a:t>
            </a:r>
          </a:p>
        </p:txBody>
      </p:sp>
    </p:spTree>
    <p:extLst>
      <p:ext uri="{BB962C8B-B14F-4D97-AF65-F5344CB8AC3E}">
        <p14:creationId xmlns:p14="http://schemas.microsoft.com/office/powerpoint/2010/main" val="54875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C0DB8-8E77-45E1-85C4-BA048D1E7B94}"/>
              </a:ext>
            </a:extLst>
          </p:cNvPr>
          <p:cNvPicPr>
            <a:picLocks noChangeAspect="1"/>
          </p:cNvPicPr>
          <p:nvPr/>
        </p:nvPicPr>
        <p:blipFill>
          <a:blip r:embed="rId2"/>
          <a:stretch>
            <a:fillRect/>
          </a:stretch>
        </p:blipFill>
        <p:spPr>
          <a:xfrm>
            <a:off x="137673" y="0"/>
            <a:ext cx="6633454" cy="6858000"/>
          </a:xfrm>
          <a:prstGeom prst="rect">
            <a:avLst/>
          </a:prstGeom>
        </p:spPr>
      </p:pic>
      <p:cxnSp>
        <p:nvCxnSpPr>
          <p:cNvPr id="4" name="Straight Arrow Connector 3">
            <a:extLst>
              <a:ext uri="{FF2B5EF4-FFF2-40B4-BE49-F238E27FC236}">
                <a16:creationId xmlns:a16="http://schemas.microsoft.com/office/drawing/2014/main" id="{2F09A6D5-4C66-46C3-8297-B147137C2782}"/>
              </a:ext>
            </a:extLst>
          </p:cNvPr>
          <p:cNvCxnSpPr>
            <a:cxnSpLocks/>
          </p:cNvCxnSpPr>
          <p:nvPr/>
        </p:nvCxnSpPr>
        <p:spPr>
          <a:xfrm flipH="1">
            <a:off x="3674533" y="790887"/>
            <a:ext cx="2737235" cy="11564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FE4419C-60EC-4C34-A707-AF20E526F1DE}"/>
              </a:ext>
            </a:extLst>
          </p:cNvPr>
          <p:cNvSpPr txBox="1"/>
          <p:nvPr/>
        </p:nvSpPr>
        <p:spPr>
          <a:xfrm>
            <a:off x="6504901" y="168486"/>
            <a:ext cx="4910666" cy="923330"/>
          </a:xfrm>
          <a:prstGeom prst="rect">
            <a:avLst/>
          </a:prstGeom>
          <a:solidFill>
            <a:schemeClr val="bg1"/>
          </a:solidFill>
        </p:spPr>
        <p:txBody>
          <a:bodyPr wrap="square" rtlCol="0">
            <a:spAutoFit/>
          </a:bodyPr>
          <a:lstStyle/>
          <a:p>
            <a:r>
              <a:rPr lang="it-IT" dirty="0"/>
              <a:t>In questa porzione del codice introduciamo un nuovo costrutto che si chiama </a:t>
            </a:r>
            <a:r>
              <a:rPr lang="it-IT" b="1" dirty="0"/>
              <a:t>CASE</a:t>
            </a:r>
            <a:r>
              <a:rPr lang="it-IT" dirty="0"/>
              <a:t>.  Sarà il cuore della nostra FSM</a:t>
            </a:r>
          </a:p>
        </p:txBody>
      </p:sp>
    </p:spTree>
    <p:extLst>
      <p:ext uri="{BB962C8B-B14F-4D97-AF65-F5344CB8AC3E}">
        <p14:creationId xmlns:p14="http://schemas.microsoft.com/office/powerpoint/2010/main" val="242209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4D1A21D-A878-4790-97F9-DB8EA94BE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66" y="423333"/>
            <a:ext cx="10972800" cy="6858000"/>
          </a:xfrm>
          <a:prstGeom prst="rect">
            <a:avLst/>
          </a:prstGeom>
        </p:spPr>
      </p:pic>
    </p:spTree>
    <p:extLst>
      <p:ext uri="{BB962C8B-B14F-4D97-AF65-F5344CB8AC3E}">
        <p14:creationId xmlns:p14="http://schemas.microsoft.com/office/powerpoint/2010/main" val="34305181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A4A48A2-096C-41FC-81F8-87DA882BB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012" y="1774658"/>
            <a:ext cx="7000775" cy="4375484"/>
          </a:xfrm>
          <a:prstGeom prst="rect">
            <a:avLst/>
          </a:prstGeom>
        </p:spPr>
      </p:pic>
      <p:sp>
        <p:nvSpPr>
          <p:cNvPr id="4" name="Segnaposto contenuto 2">
            <a:extLst>
              <a:ext uri="{FF2B5EF4-FFF2-40B4-BE49-F238E27FC236}">
                <a16:creationId xmlns:a16="http://schemas.microsoft.com/office/drawing/2014/main" id="{94D8969C-5302-4395-9BB2-F722C83BFBD5}"/>
              </a:ext>
            </a:extLst>
          </p:cNvPr>
          <p:cNvSpPr txBox="1">
            <a:spLocks/>
          </p:cNvSpPr>
          <p:nvPr/>
        </p:nvSpPr>
        <p:spPr>
          <a:xfrm>
            <a:off x="373452" y="450811"/>
            <a:ext cx="11465621" cy="7904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3200" b="1" cap="small" dirty="0"/>
              <a:t>RTL design…con il </a:t>
            </a:r>
            <a:r>
              <a:rPr lang="it-IT" altLang="it-IT" sz="3200" b="1" cap="small" dirty="0" err="1"/>
              <a:t>Verilog</a:t>
            </a:r>
            <a:r>
              <a:rPr lang="it-IT" altLang="it-IT" sz="3200" b="1" cap="small" dirty="0"/>
              <a:t>:  </a:t>
            </a:r>
            <a:r>
              <a:rPr lang="it-IT" altLang="it-IT" sz="2400" b="1" cap="small" dirty="0">
                <a:solidFill>
                  <a:srgbClr val="FF0000"/>
                </a:solidFill>
              </a:rPr>
              <a:t>Esempio XADC </a:t>
            </a:r>
            <a:br>
              <a:rPr lang="it-IT" altLang="it-IT" sz="2400" b="1" cap="small" dirty="0">
                <a:solidFill>
                  <a:srgbClr val="FF0000"/>
                </a:solidFill>
              </a:rPr>
            </a:br>
            <a:endParaRPr lang="it-IT" altLang="it-IT" sz="4400" b="1" cap="small" dirty="0">
              <a:solidFill>
                <a:srgbClr val="FF0000"/>
              </a:solidFill>
            </a:endParaRPr>
          </a:p>
        </p:txBody>
      </p:sp>
      <p:sp>
        <p:nvSpPr>
          <p:cNvPr id="5" name="TextBox 4">
            <a:extLst>
              <a:ext uri="{FF2B5EF4-FFF2-40B4-BE49-F238E27FC236}">
                <a16:creationId xmlns:a16="http://schemas.microsoft.com/office/drawing/2014/main" id="{026EBDAD-2A24-4D07-AD51-2871997D0AF9}"/>
              </a:ext>
            </a:extLst>
          </p:cNvPr>
          <p:cNvSpPr txBox="1"/>
          <p:nvPr/>
        </p:nvSpPr>
        <p:spPr>
          <a:xfrm>
            <a:off x="7950612" y="1945178"/>
            <a:ext cx="3400635" cy="923330"/>
          </a:xfrm>
          <a:prstGeom prst="rect">
            <a:avLst/>
          </a:prstGeom>
          <a:noFill/>
        </p:spPr>
        <p:txBody>
          <a:bodyPr wrap="square" rtlCol="0">
            <a:spAutoFit/>
          </a:bodyPr>
          <a:lstStyle/>
          <a:p>
            <a:r>
              <a:rPr lang="it-IT" dirty="0"/>
              <a:t>Realizziamo un piccolo circuito coreografico utilizzando il componente interno XADC</a:t>
            </a:r>
          </a:p>
        </p:txBody>
      </p:sp>
    </p:spTree>
    <p:extLst>
      <p:ext uri="{BB962C8B-B14F-4D97-AF65-F5344CB8AC3E}">
        <p14:creationId xmlns:p14="http://schemas.microsoft.com/office/powerpoint/2010/main" val="381906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B5456E-A8E6-EF20-0CBC-12FE260534AF}"/>
              </a:ext>
            </a:extLst>
          </p:cNvPr>
          <p:cNvPicPr>
            <a:picLocks noChangeAspect="1"/>
          </p:cNvPicPr>
          <p:nvPr/>
        </p:nvPicPr>
        <p:blipFill>
          <a:blip r:embed="rId2"/>
          <a:stretch>
            <a:fillRect/>
          </a:stretch>
        </p:blipFill>
        <p:spPr>
          <a:xfrm>
            <a:off x="148786" y="175749"/>
            <a:ext cx="7753350" cy="4629150"/>
          </a:xfrm>
          <a:prstGeom prst="rect">
            <a:avLst/>
          </a:prstGeom>
        </p:spPr>
      </p:pic>
      <p:pic>
        <p:nvPicPr>
          <p:cNvPr id="9" name="Picture 8">
            <a:extLst>
              <a:ext uri="{FF2B5EF4-FFF2-40B4-BE49-F238E27FC236}">
                <a16:creationId xmlns:a16="http://schemas.microsoft.com/office/drawing/2014/main" id="{9A556A72-923C-01B3-28A8-67D927A0CEEE}"/>
              </a:ext>
            </a:extLst>
          </p:cNvPr>
          <p:cNvPicPr>
            <a:picLocks noChangeAspect="1"/>
          </p:cNvPicPr>
          <p:nvPr/>
        </p:nvPicPr>
        <p:blipFill>
          <a:blip r:embed="rId3"/>
          <a:stretch>
            <a:fillRect/>
          </a:stretch>
        </p:blipFill>
        <p:spPr>
          <a:xfrm>
            <a:off x="4445875" y="175749"/>
            <a:ext cx="5760818" cy="2421709"/>
          </a:xfrm>
          <a:prstGeom prst="rect">
            <a:avLst/>
          </a:prstGeom>
        </p:spPr>
      </p:pic>
      <p:pic>
        <p:nvPicPr>
          <p:cNvPr id="11" name="Picture 10">
            <a:extLst>
              <a:ext uri="{FF2B5EF4-FFF2-40B4-BE49-F238E27FC236}">
                <a16:creationId xmlns:a16="http://schemas.microsoft.com/office/drawing/2014/main" id="{A81540DB-27F2-84EE-2C95-47E9D024962D}"/>
              </a:ext>
            </a:extLst>
          </p:cNvPr>
          <p:cNvPicPr>
            <a:picLocks noChangeAspect="1"/>
          </p:cNvPicPr>
          <p:nvPr/>
        </p:nvPicPr>
        <p:blipFill>
          <a:blip r:embed="rId4"/>
          <a:stretch>
            <a:fillRect/>
          </a:stretch>
        </p:blipFill>
        <p:spPr>
          <a:xfrm>
            <a:off x="4445875" y="175749"/>
            <a:ext cx="6558456" cy="6803229"/>
          </a:xfrm>
          <a:prstGeom prst="rect">
            <a:avLst/>
          </a:prstGeom>
        </p:spPr>
      </p:pic>
    </p:spTree>
    <p:extLst>
      <p:ext uri="{BB962C8B-B14F-4D97-AF65-F5344CB8AC3E}">
        <p14:creationId xmlns:p14="http://schemas.microsoft.com/office/powerpoint/2010/main" val="190436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5D2A4-1BAE-3D46-125F-D8D4436A71A5}"/>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66367493-EC35-3103-04E7-7C2C274A3344}"/>
              </a:ext>
            </a:extLst>
          </p:cNvPr>
          <p:cNvSpPr>
            <a:spLocks noGrp="1"/>
          </p:cNvSpPr>
          <p:nvPr>
            <p:ph idx="1"/>
          </p:nvPr>
        </p:nvSpPr>
        <p:spPr/>
        <p:txBody>
          <a:bodyPr/>
          <a:lstStyle/>
          <a:p>
            <a:endParaRPr lang="it-IT"/>
          </a:p>
        </p:txBody>
      </p:sp>
      <p:pic>
        <p:nvPicPr>
          <p:cNvPr id="5" name="Picture 4">
            <a:extLst>
              <a:ext uri="{FF2B5EF4-FFF2-40B4-BE49-F238E27FC236}">
                <a16:creationId xmlns:a16="http://schemas.microsoft.com/office/drawing/2014/main" id="{C44E3551-E4EA-41F9-3BC5-73B384F9213D}"/>
              </a:ext>
            </a:extLst>
          </p:cNvPr>
          <p:cNvPicPr>
            <a:picLocks noChangeAspect="1"/>
          </p:cNvPicPr>
          <p:nvPr/>
        </p:nvPicPr>
        <p:blipFill>
          <a:blip r:embed="rId2"/>
          <a:stretch>
            <a:fillRect/>
          </a:stretch>
        </p:blipFill>
        <p:spPr>
          <a:xfrm>
            <a:off x="127618" y="0"/>
            <a:ext cx="7419175" cy="6858000"/>
          </a:xfrm>
          <a:prstGeom prst="rect">
            <a:avLst/>
          </a:prstGeom>
        </p:spPr>
      </p:pic>
    </p:spTree>
    <p:extLst>
      <p:ext uri="{BB962C8B-B14F-4D97-AF65-F5344CB8AC3E}">
        <p14:creationId xmlns:p14="http://schemas.microsoft.com/office/powerpoint/2010/main" val="4232282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A6125-56C1-FF78-EF00-493E53136DA5}"/>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757D97AF-29CC-B142-FC96-C34D4A3BFCEC}"/>
              </a:ext>
            </a:extLst>
          </p:cNvPr>
          <p:cNvSpPr>
            <a:spLocks noGrp="1"/>
          </p:cNvSpPr>
          <p:nvPr>
            <p:ph idx="1"/>
          </p:nvPr>
        </p:nvSpPr>
        <p:spPr/>
        <p:txBody>
          <a:bodyPr/>
          <a:lstStyle/>
          <a:p>
            <a:endParaRPr lang="it-IT"/>
          </a:p>
        </p:txBody>
      </p:sp>
      <p:pic>
        <p:nvPicPr>
          <p:cNvPr id="5" name="Picture 4">
            <a:extLst>
              <a:ext uri="{FF2B5EF4-FFF2-40B4-BE49-F238E27FC236}">
                <a16:creationId xmlns:a16="http://schemas.microsoft.com/office/drawing/2014/main" id="{B239CA3B-EFA7-559A-2600-442609E061B2}"/>
              </a:ext>
            </a:extLst>
          </p:cNvPr>
          <p:cNvPicPr>
            <a:picLocks noChangeAspect="1"/>
          </p:cNvPicPr>
          <p:nvPr/>
        </p:nvPicPr>
        <p:blipFill>
          <a:blip r:embed="rId2"/>
          <a:stretch>
            <a:fillRect/>
          </a:stretch>
        </p:blipFill>
        <p:spPr>
          <a:xfrm>
            <a:off x="343559" y="0"/>
            <a:ext cx="10433009" cy="6858000"/>
          </a:xfrm>
          <a:prstGeom prst="rect">
            <a:avLst/>
          </a:prstGeom>
        </p:spPr>
      </p:pic>
      <p:sp>
        <p:nvSpPr>
          <p:cNvPr id="6" name="Rettangolo 8">
            <a:extLst>
              <a:ext uri="{FF2B5EF4-FFF2-40B4-BE49-F238E27FC236}">
                <a16:creationId xmlns:a16="http://schemas.microsoft.com/office/drawing/2014/main" id="{9716DEA5-9ED6-6E56-78E2-330564FFC17A}"/>
              </a:ext>
            </a:extLst>
          </p:cNvPr>
          <p:cNvSpPr/>
          <p:nvPr/>
        </p:nvSpPr>
        <p:spPr>
          <a:xfrm>
            <a:off x="2935738" y="4612460"/>
            <a:ext cx="2113692" cy="38562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tangolo 8">
            <a:extLst>
              <a:ext uri="{FF2B5EF4-FFF2-40B4-BE49-F238E27FC236}">
                <a16:creationId xmlns:a16="http://schemas.microsoft.com/office/drawing/2014/main" id="{8EC88E84-8A12-A752-E992-F75DB01E32F7}"/>
              </a:ext>
            </a:extLst>
          </p:cNvPr>
          <p:cNvSpPr/>
          <p:nvPr/>
        </p:nvSpPr>
        <p:spPr>
          <a:xfrm>
            <a:off x="2934389" y="3356852"/>
            <a:ext cx="2577122" cy="12556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ttangolo 8">
            <a:extLst>
              <a:ext uri="{FF2B5EF4-FFF2-40B4-BE49-F238E27FC236}">
                <a16:creationId xmlns:a16="http://schemas.microsoft.com/office/drawing/2014/main" id="{EB2070C2-2B2F-29C9-5B49-F9C61877F060}"/>
              </a:ext>
            </a:extLst>
          </p:cNvPr>
          <p:cNvSpPr/>
          <p:nvPr/>
        </p:nvSpPr>
        <p:spPr>
          <a:xfrm>
            <a:off x="3088138" y="1673716"/>
            <a:ext cx="2113692" cy="38562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0298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electronics&#10;&#10;Description automatically generated">
            <a:extLst>
              <a:ext uri="{FF2B5EF4-FFF2-40B4-BE49-F238E27FC236}">
                <a16:creationId xmlns:a16="http://schemas.microsoft.com/office/drawing/2014/main" id="{C1C7DB98-BF8C-6B0A-3FF6-8C5E9C85B8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565" y="265906"/>
            <a:ext cx="4002070" cy="6212846"/>
          </a:xfrm>
          <a:prstGeom prst="rect">
            <a:avLst/>
          </a:prstGeom>
        </p:spPr>
      </p:pic>
      <p:sp>
        <p:nvSpPr>
          <p:cNvPr id="4" name="Rettangolo 1">
            <a:extLst>
              <a:ext uri="{FF2B5EF4-FFF2-40B4-BE49-F238E27FC236}">
                <a16:creationId xmlns:a16="http://schemas.microsoft.com/office/drawing/2014/main" id="{F8D7ACDC-1860-4AD7-127A-0CDE293BC767}"/>
              </a:ext>
            </a:extLst>
          </p:cNvPr>
          <p:cNvSpPr/>
          <p:nvPr/>
        </p:nvSpPr>
        <p:spPr>
          <a:xfrm>
            <a:off x="5050059" y="386972"/>
            <a:ext cx="2263889" cy="2677656"/>
          </a:xfrm>
          <a:prstGeom prst="rect">
            <a:avLst/>
          </a:prstGeom>
        </p:spPr>
        <p:txBody>
          <a:bodyPr wrap="none">
            <a:spAutoFit/>
          </a:bodyPr>
          <a:lstStyle/>
          <a:p>
            <a:r>
              <a:rPr lang="en-GB" sz="2400" cap="small" dirty="0"/>
              <a:t>Ingredienti:</a:t>
            </a:r>
          </a:p>
          <a:p>
            <a:endParaRPr lang="en-GB" dirty="0"/>
          </a:p>
          <a:p>
            <a:pPr marL="285750" indent="-285750">
              <a:buFont typeface="Arial" panose="020B0604020202020204" pitchFamily="34" charset="0"/>
              <a:buChar char="•"/>
            </a:pPr>
            <a:r>
              <a:rPr lang="en-GB" b="1" dirty="0"/>
              <a:t>Display 7 </a:t>
            </a:r>
            <a:r>
              <a:rPr lang="en-GB" b="1" dirty="0" err="1"/>
              <a:t>segmenti</a:t>
            </a:r>
            <a:endParaRPr lang="en-GB" dirty="0"/>
          </a:p>
          <a:p>
            <a:pPr marL="285750" indent="-285750">
              <a:buFont typeface="Arial" panose="020B0604020202020204" pitchFamily="34" charset="0"/>
              <a:buChar char="•"/>
            </a:pPr>
            <a:r>
              <a:rPr lang="en-GB" b="1" dirty="0"/>
              <a:t>Buzzer</a:t>
            </a:r>
          </a:p>
          <a:p>
            <a:pPr marL="285750" indent="-285750">
              <a:buFont typeface="Arial" panose="020B0604020202020204" pitchFamily="34" charset="0"/>
              <a:buChar char="•"/>
            </a:pPr>
            <a:r>
              <a:rPr lang="en-GB" b="1" dirty="0"/>
              <a:t>LED</a:t>
            </a:r>
          </a:p>
          <a:p>
            <a:pPr marL="285750" indent="-285750">
              <a:buFont typeface="Arial" panose="020B0604020202020204" pitchFamily="34" charset="0"/>
              <a:buChar char="•"/>
            </a:pPr>
            <a:r>
              <a:rPr lang="en-GB" b="1" dirty="0"/>
              <a:t>2 R da 2 </a:t>
            </a:r>
            <a:r>
              <a:rPr lang="en-GB" b="1" dirty="0" err="1"/>
              <a:t>kOhm</a:t>
            </a:r>
            <a:endParaRPr lang="en-GB" b="1" dirty="0"/>
          </a:p>
          <a:p>
            <a:pPr marL="285750" indent="-285750">
              <a:buFont typeface="Arial" panose="020B0604020202020204" pitchFamily="34" charset="0"/>
              <a:buChar char="•"/>
            </a:pPr>
            <a:r>
              <a:rPr lang="en-GB" b="1" dirty="0"/>
              <a:t>1 phototransistor</a:t>
            </a:r>
          </a:p>
          <a:p>
            <a:pPr marL="285750" indent="-285750">
              <a:buFont typeface="Arial" panose="020B0604020202020204" pitchFamily="34" charset="0"/>
              <a:buChar char="•"/>
            </a:pPr>
            <a:r>
              <a:rPr lang="en-GB" b="1" dirty="0"/>
              <a:t>CMOD </a:t>
            </a:r>
            <a:endParaRPr lang="en-GB" dirty="0"/>
          </a:p>
          <a:p>
            <a:endParaRPr lang="en-GB" dirty="0"/>
          </a:p>
        </p:txBody>
      </p:sp>
      <p:sp>
        <p:nvSpPr>
          <p:cNvPr id="5" name="TextBox 4">
            <a:extLst>
              <a:ext uri="{FF2B5EF4-FFF2-40B4-BE49-F238E27FC236}">
                <a16:creationId xmlns:a16="http://schemas.microsoft.com/office/drawing/2014/main" id="{2AD7F5DF-40A7-BC55-7714-59D887F0718D}"/>
              </a:ext>
            </a:extLst>
          </p:cNvPr>
          <p:cNvSpPr txBox="1"/>
          <p:nvPr/>
        </p:nvSpPr>
        <p:spPr>
          <a:xfrm>
            <a:off x="4764936" y="3521829"/>
            <a:ext cx="7019788" cy="1200329"/>
          </a:xfrm>
          <a:prstGeom prst="rect">
            <a:avLst/>
          </a:prstGeom>
          <a:noFill/>
        </p:spPr>
        <p:txBody>
          <a:bodyPr wrap="square" rtlCol="0">
            <a:spAutoFit/>
          </a:bodyPr>
          <a:lstStyle/>
          <a:p>
            <a:r>
              <a:rPr lang="it-IT" dirty="0"/>
              <a:t>Realizzeremo un FW in grado di far variare la velocità di rotazione dei display in funzione del grado di illuminamento che raggiunge il fototransistor. Il FW dovrà anche variare proporzionalmente la luminosità di un led e il «</a:t>
            </a:r>
            <a:r>
              <a:rPr lang="it-IT" dirty="0" err="1"/>
              <a:t>noise</a:t>
            </a:r>
            <a:r>
              <a:rPr lang="it-IT" dirty="0"/>
              <a:t>» del buzzer. </a:t>
            </a:r>
          </a:p>
        </p:txBody>
      </p:sp>
    </p:spTree>
    <p:extLst>
      <p:ext uri="{BB962C8B-B14F-4D97-AF65-F5344CB8AC3E}">
        <p14:creationId xmlns:p14="http://schemas.microsoft.com/office/powerpoint/2010/main" val="253140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even segment display interface with Arduino (Without library) » Beat ...">
            <a:extLst>
              <a:ext uri="{FF2B5EF4-FFF2-40B4-BE49-F238E27FC236}">
                <a16:creationId xmlns:a16="http://schemas.microsoft.com/office/drawing/2014/main" id="{82859800-8ECB-99AB-A115-6AD6CE970A3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28" name="Picture 4">
            <a:extLst>
              <a:ext uri="{FF2B5EF4-FFF2-40B4-BE49-F238E27FC236}">
                <a16:creationId xmlns:a16="http://schemas.microsoft.com/office/drawing/2014/main" id="{5F886600-C433-39A5-0DD2-7BE8FF8E4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86" y="775270"/>
            <a:ext cx="4746340" cy="4746340"/>
          </a:xfrm>
          <a:prstGeom prst="rect">
            <a:avLst/>
          </a:prstGeom>
          <a:noFill/>
          <a:extLst>
            <a:ext uri="{909E8E84-426E-40DD-AFC4-6F175D3DCCD1}">
              <a14:hiddenFill xmlns:a14="http://schemas.microsoft.com/office/drawing/2010/main">
                <a:solidFill>
                  <a:srgbClr val="FFFFFF"/>
                </a:solidFill>
              </a14:hiddenFill>
            </a:ext>
          </a:extLst>
        </p:spPr>
      </p:pic>
      <p:sp>
        <p:nvSpPr>
          <p:cNvPr id="3" name="Ovale 2">
            <a:extLst>
              <a:ext uri="{FF2B5EF4-FFF2-40B4-BE49-F238E27FC236}">
                <a16:creationId xmlns:a16="http://schemas.microsoft.com/office/drawing/2014/main" id="{CEAA4403-B673-D2D9-23D3-91BB8A7B2E0D}"/>
              </a:ext>
            </a:extLst>
          </p:cNvPr>
          <p:cNvSpPr/>
          <p:nvPr/>
        </p:nvSpPr>
        <p:spPr>
          <a:xfrm>
            <a:off x="4709440" y="3302000"/>
            <a:ext cx="898769" cy="8532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dirty="0">
                <a:solidFill>
                  <a:schemeClr val="tx1"/>
                </a:solidFill>
              </a:rPr>
              <a:t>S0</a:t>
            </a:r>
            <a:br>
              <a:rPr lang="it-IT" sz="1400" b="1" dirty="0">
                <a:solidFill>
                  <a:schemeClr val="tx1"/>
                </a:solidFill>
              </a:rPr>
            </a:br>
            <a:r>
              <a:rPr lang="it-IT" sz="1400" b="1" dirty="0">
                <a:solidFill>
                  <a:schemeClr val="tx1"/>
                </a:solidFill>
              </a:rPr>
              <a:t>----</a:t>
            </a:r>
            <a:br>
              <a:rPr lang="it-IT" sz="1400" b="1" dirty="0">
                <a:solidFill>
                  <a:schemeClr val="tx1"/>
                </a:solidFill>
              </a:rPr>
            </a:br>
            <a:r>
              <a:rPr lang="it-IT" sz="1400" b="1" dirty="0">
                <a:solidFill>
                  <a:srgbClr val="FF0000"/>
                </a:solidFill>
              </a:rPr>
              <a:t>AD</a:t>
            </a:r>
          </a:p>
        </p:txBody>
      </p:sp>
      <p:sp>
        <p:nvSpPr>
          <p:cNvPr id="4" name="Ovale 3">
            <a:extLst>
              <a:ext uri="{FF2B5EF4-FFF2-40B4-BE49-F238E27FC236}">
                <a16:creationId xmlns:a16="http://schemas.microsoft.com/office/drawing/2014/main" id="{6161B1B2-3D70-5953-4305-C9F608C0A43D}"/>
              </a:ext>
            </a:extLst>
          </p:cNvPr>
          <p:cNvSpPr/>
          <p:nvPr/>
        </p:nvSpPr>
        <p:spPr>
          <a:xfrm>
            <a:off x="6795897" y="2236799"/>
            <a:ext cx="898769" cy="8532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dirty="0">
                <a:solidFill>
                  <a:schemeClr val="tx1"/>
                </a:solidFill>
              </a:rPr>
              <a:t>S1</a:t>
            </a:r>
            <a:br>
              <a:rPr lang="it-IT" sz="1400" b="1" dirty="0">
                <a:solidFill>
                  <a:schemeClr val="tx1"/>
                </a:solidFill>
              </a:rPr>
            </a:br>
            <a:r>
              <a:rPr lang="it-IT" sz="1400" b="1" dirty="0">
                <a:solidFill>
                  <a:schemeClr val="tx1"/>
                </a:solidFill>
              </a:rPr>
              <a:t>----</a:t>
            </a:r>
            <a:br>
              <a:rPr lang="it-IT" sz="1400" b="1" dirty="0">
                <a:solidFill>
                  <a:schemeClr val="tx1"/>
                </a:solidFill>
              </a:rPr>
            </a:br>
            <a:r>
              <a:rPr lang="it-IT" sz="1400" b="1" dirty="0">
                <a:solidFill>
                  <a:srgbClr val="FF0000"/>
                </a:solidFill>
              </a:rPr>
              <a:t>FC</a:t>
            </a:r>
          </a:p>
        </p:txBody>
      </p:sp>
      <p:sp>
        <p:nvSpPr>
          <p:cNvPr id="5" name="Ovale 4">
            <a:extLst>
              <a:ext uri="{FF2B5EF4-FFF2-40B4-BE49-F238E27FC236}">
                <a16:creationId xmlns:a16="http://schemas.microsoft.com/office/drawing/2014/main" id="{D50CEB16-CDD3-ABC3-E848-4A6D4D3DDD1B}"/>
              </a:ext>
            </a:extLst>
          </p:cNvPr>
          <p:cNvSpPr/>
          <p:nvPr/>
        </p:nvSpPr>
        <p:spPr>
          <a:xfrm>
            <a:off x="8882353" y="3148440"/>
            <a:ext cx="898769" cy="8532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dirty="0">
                <a:solidFill>
                  <a:schemeClr val="tx1"/>
                </a:solidFill>
              </a:rPr>
              <a:t>S2</a:t>
            </a:r>
            <a:br>
              <a:rPr lang="it-IT" sz="1400" b="1" dirty="0">
                <a:solidFill>
                  <a:schemeClr val="tx1"/>
                </a:solidFill>
              </a:rPr>
            </a:br>
            <a:r>
              <a:rPr lang="it-IT" sz="1400" b="1" dirty="0">
                <a:solidFill>
                  <a:schemeClr val="tx1"/>
                </a:solidFill>
              </a:rPr>
              <a:t>----</a:t>
            </a:r>
            <a:br>
              <a:rPr lang="it-IT" sz="1400" b="1" dirty="0">
                <a:solidFill>
                  <a:schemeClr val="tx1"/>
                </a:solidFill>
              </a:rPr>
            </a:br>
            <a:r>
              <a:rPr lang="it-IT" sz="1400" b="1" dirty="0">
                <a:solidFill>
                  <a:srgbClr val="FF0000"/>
                </a:solidFill>
              </a:rPr>
              <a:t>EB</a:t>
            </a:r>
          </a:p>
        </p:txBody>
      </p:sp>
      <p:cxnSp>
        <p:nvCxnSpPr>
          <p:cNvPr id="7" name="Connettore 7 14">
            <a:extLst>
              <a:ext uri="{FF2B5EF4-FFF2-40B4-BE49-F238E27FC236}">
                <a16:creationId xmlns:a16="http://schemas.microsoft.com/office/drawing/2014/main" id="{F0BB395B-59D3-E3CA-829A-89934ADD2EAC}"/>
              </a:ext>
            </a:extLst>
          </p:cNvPr>
          <p:cNvCxnSpPr>
            <a:cxnSpLocks/>
            <a:stCxn id="5" idx="4"/>
            <a:endCxn id="3" idx="4"/>
          </p:cNvCxnSpPr>
          <p:nvPr/>
        </p:nvCxnSpPr>
        <p:spPr>
          <a:xfrm rot="5400000">
            <a:off x="7168502" y="1991984"/>
            <a:ext cx="153560" cy="4172913"/>
          </a:xfrm>
          <a:prstGeom prst="curvedConnector3">
            <a:avLst>
              <a:gd name="adj1" fmla="val 2488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ttore 7 18">
            <a:extLst>
              <a:ext uri="{FF2B5EF4-FFF2-40B4-BE49-F238E27FC236}">
                <a16:creationId xmlns:a16="http://schemas.microsoft.com/office/drawing/2014/main" id="{111A29F4-EBF6-BE4E-72BF-92D0CE301457}"/>
              </a:ext>
            </a:extLst>
          </p:cNvPr>
          <p:cNvCxnSpPr>
            <a:cxnSpLocks/>
            <a:stCxn id="3" idx="0"/>
            <a:endCxn id="4" idx="2"/>
          </p:cNvCxnSpPr>
          <p:nvPr/>
        </p:nvCxnSpPr>
        <p:spPr>
          <a:xfrm rot="5400000" flipH="1" flipV="1">
            <a:off x="5658066" y="2164169"/>
            <a:ext cx="638591" cy="163707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ttore 7 21">
            <a:extLst>
              <a:ext uri="{FF2B5EF4-FFF2-40B4-BE49-F238E27FC236}">
                <a16:creationId xmlns:a16="http://schemas.microsoft.com/office/drawing/2014/main" id="{080D68D8-882C-FC34-1AC7-4BBCF158D77C}"/>
              </a:ext>
            </a:extLst>
          </p:cNvPr>
          <p:cNvCxnSpPr>
            <a:cxnSpLocks/>
            <a:stCxn id="4" idx="6"/>
          </p:cNvCxnSpPr>
          <p:nvPr/>
        </p:nvCxnSpPr>
        <p:spPr>
          <a:xfrm>
            <a:off x="7694666" y="2663409"/>
            <a:ext cx="1637072" cy="485031"/>
          </a:xfrm>
          <a:prstGeom prst="curvedConnector3">
            <a:avLst>
              <a:gd name="adj1" fmla="val 10337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asellaDiTesto 26">
            <a:extLst>
              <a:ext uri="{FF2B5EF4-FFF2-40B4-BE49-F238E27FC236}">
                <a16:creationId xmlns:a16="http://schemas.microsoft.com/office/drawing/2014/main" id="{69A339D8-3276-A395-616A-F7D9D418EA6D}"/>
              </a:ext>
            </a:extLst>
          </p:cNvPr>
          <p:cNvSpPr txBox="1"/>
          <p:nvPr/>
        </p:nvSpPr>
        <p:spPr>
          <a:xfrm>
            <a:off x="9030232" y="1344083"/>
            <a:ext cx="2186496" cy="646331"/>
          </a:xfrm>
          <a:prstGeom prst="rect">
            <a:avLst/>
          </a:prstGeom>
          <a:noFill/>
        </p:spPr>
        <p:txBody>
          <a:bodyPr wrap="none" rtlCol="0">
            <a:spAutoFit/>
          </a:bodyPr>
          <a:lstStyle/>
          <a:p>
            <a:r>
              <a:rPr lang="en-GB" b="1" dirty="0"/>
              <a:t>output sequence: </a:t>
            </a:r>
            <a:br>
              <a:rPr lang="en-GB" dirty="0"/>
            </a:br>
            <a:r>
              <a:rPr lang="en-GB" dirty="0"/>
              <a:t>…A-D, F-C, E-B, A-D…</a:t>
            </a:r>
          </a:p>
        </p:txBody>
      </p:sp>
      <p:sp>
        <p:nvSpPr>
          <p:cNvPr id="29" name="Parallelogram 28">
            <a:extLst>
              <a:ext uri="{FF2B5EF4-FFF2-40B4-BE49-F238E27FC236}">
                <a16:creationId xmlns:a16="http://schemas.microsoft.com/office/drawing/2014/main" id="{D2A4F669-B788-B744-669A-F0F13ACD640B}"/>
              </a:ext>
            </a:extLst>
          </p:cNvPr>
          <p:cNvSpPr/>
          <p:nvPr/>
        </p:nvSpPr>
        <p:spPr>
          <a:xfrm>
            <a:off x="3011214" y="2324829"/>
            <a:ext cx="500047" cy="146488"/>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Parallelogram 29">
            <a:extLst>
              <a:ext uri="{FF2B5EF4-FFF2-40B4-BE49-F238E27FC236}">
                <a16:creationId xmlns:a16="http://schemas.microsoft.com/office/drawing/2014/main" id="{3B621CB2-4680-425D-6441-CC0F8ADABFB4}"/>
              </a:ext>
            </a:extLst>
          </p:cNvPr>
          <p:cNvSpPr/>
          <p:nvPr/>
        </p:nvSpPr>
        <p:spPr>
          <a:xfrm>
            <a:off x="2879833" y="3470463"/>
            <a:ext cx="500047" cy="146488"/>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Parallelogram 30">
            <a:extLst>
              <a:ext uri="{FF2B5EF4-FFF2-40B4-BE49-F238E27FC236}">
                <a16:creationId xmlns:a16="http://schemas.microsoft.com/office/drawing/2014/main" id="{88551FD4-7C90-7E63-39A9-0C139155FB60}"/>
              </a:ext>
            </a:extLst>
          </p:cNvPr>
          <p:cNvSpPr/>
          <p:nvPr/>
        </p:nvSpPr>
        <p:spPr>
          <a:xfrm>
            <a:off x="2762066" y="2374177"/>
            <a:ext cx="235533" cy="57846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Parallelogram 31">
            <a:extLst>
              <a:ext uri="{FF2B5EF4-FFF2-40B4-BE49-F238E27FC236}">
                <a16:creationId xmlns:a16="http://schemas.microsoft.com/office/drawing/2014/main" id="{ECD628FE-F8F7-0DB5-4530-BD520CF4262F}"/>
              </a:ext>
            </a:extLst>
          </p:cNvPr>
          <p:cNvSpPr/>
          <p:nvPr/>
        </p:nvSpPr>
        <p:spPr>
          <a:xfrm>
            <a:off x="3379880" y="3000593"/>
            <a:ext cx="235533" cy="57846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Parallelogram 33">
            <a:extLst>
              <a:ext uri="{FF2B5EF4-FFF2-40B4-BE49-F238E27FC236}">
                <a16:creationId xmlns:a16="http://schemas.microsoft.com/office/drawing/2014/main" id="{23F89587-C884-C60B-9D39-44A77A513C57}"/>
              </a:ext>
            </a:extLst>
          </p:cNvPr>
          <p:cNvSpPr/>
          <p:nvPr/>
        </p:nvSpPr>
        <p:spPr>
          <a:xfrm>
            <a:off x="3446086" y="2398073"/>
            <a:ext cx="235533" cy="554568"/>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Parallelogram 34">
            <a:extLst>
              <a:ext uri="{FF2B5EF4-FFF2-40B4-BE49-F238E27FC236}">
                <a16:creationId xmlns:a16="http://schemas.microsoft.com/office/drawing/2014/main" id="{80595C5C-45C9-C6AC-78B2-D8216B31E064}"/>
              </a:ext>
            </a:extLst>
          </p:cNvPr>
          <p:cNvSpPr/>
          <p:nvPr/>
        </p:nvSpPr>
        <p:spPr>
          <a:xfrm>
            <a:off x="2696317" y="3017350"/>
            <a:ext cx="235533" cy="554568"/>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TextBox 36">
            <a:extLst>
              <a:ext uri="{FF2B5EF4-FFF2-40B4-BE49-F238E27FC236}">
                <a16:creationId xmlns:a16="http://schemas.microsoft.com/office/drawing/2014/main" id="{FFB0B301-8C72-B2C3-CF5D-E66CE63B4481}"/>
              </a:ext>
            </a:extLst>
          </p:cNvPr>
          <p:cNvSpPr txBox="1"/>
          <p:nvPr/>
        </p:nvSpPr>
        <p:spPr>
          <a:xfrm>
            <a:off x="4536336" y="5476644"/>
            <a:ext cx="7019788" cy="923330"/>
          </a:xfrm>
          <a:prstGeom prst="rect">
            <a:avLst/>
          </a:prstGeom>
          <a:noFill/>
        </p:spPr>
        <p:txBody>
          <a:bodyPr wrap="square" rtlCol="0">
            <a:spAutoFit/>
          </a:bodyPr>
          <a:lstStyle/>
          <a:p>
            <a:r>
              <a:rPr lang="it-IT" dirty="0"/>
              <a:t>Il FW dovrà pilotare 6 uscite digitali connesse ai pin A, B, C, D, E, F.</a:t>
            </a:r>
            <a:br>
              <a:rPr lang="it-IT" dirty="0"/>
            </a:br>
            <a:r>
              <a:rPr lang="it-IT" dirty="0"/>
              <a:t>La quantità di luce in arrivo su un fototransistor determinerà la velocità di rotazione della macchina a stati.</a:t>
            </a:r>
          </a:p>
        </p:txBody>
      </p:sp>
    </p:spTree>
    <p:extLst>
      <p:ext uri="{BB962C8B-B14F-4D97-AF65-F5344CB8AC3E}">
        <p14:creationId xmlns:p14="http://schemas.microsoft.com/office/powerpoint/2010/main" val="23023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nodePh="1">
                                  <p:stCondLst>
                                    <p:cond delay="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9"/>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3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31"/>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5"/>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3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11" grpId="0"/>
      <p:bldP spid="29" grpId="0" animBg="1"/>
      <p:bldP spid="29" grpId="1" animBg="1"/>
      <p:bldP spid="30" grpId="0" animBg="1"/>
      <p:bldP spid="30" grpId="1" animBg="1"/>
      <p:bldP spid="31" grpId="0" animBg="1"/>
      <p:bldP spid="31" grpId="1" animBg="1"/>
      <p:bldP spid="32" grpId="0" animBg="1"/>
      <p:bldP spid="32" grpId="1" animBg="1"/>
      <p:bldP spid="34" grpId="0" animBg="1"/>
      <p:bldP spid="34" grpId="1" animBg="1"/>
      <p:bldP spid="35" grpId="0" animBg="1"/>
      <p:bldP spid="35" grpId="1" animBg="1"/>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DB381FF9-98E2-4684-B8C8-C22BC166FC61}"/>
              </a:ext>
            </a:extLst>
          </p:cNvPr>
          <p:cNvSpPr txBox="1">
            <a:spLocks/>
          </p:cNvSpPr>
          <p:nvPr/>
        </p:nvSpPr>
        <p:spPr>
          <a:xfrm>
            <a:off x="373453" y="475750"/>
            <a:ext cx="4938380" cy="5882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3200" b="1" cap="small" dirty="0"/>
              <a:t>RTL design…con il </a:t>
            </a:r>
            <a:r>
              <a:rPr lang="it-IT" altLang="it-IT" sz="3200" b="1" cap="small" dirty="0" err="1"/>
              <a:t>Verilog</a:t>
            </a:r>
            <a:endParaRPr lang="it-IT" altLang="it-IT" sz="4400" b="1" cap="small" dirty="0"/>
          </a:p>
        </p:txBody>
      </p:sp>
      <p:sp>
        <p:nvSpPr>
          <p:cNvPr id="19" name="Segnaposto contenuto 2">
            <a:extLst>
              <a:ext uri="{FF2B5EF4-FFF2-40B4-BE49-F238E27FC236}">
                <a16:creationId xmlns:a16="http://schemas.microsoft.com/office/drawing/2014/main" id="{6A239550-A4D9-44B3-BE94-C0B7A3C97D22}"/>
              </a:ext>
            </a:extLst>
          </p:cNvPr>
          <p:cNvSpPr txBox="1">
            <a:spLocks/>
          </p:cNvSpPr>
          <p:nvPr/>
        </p:nvSpPr>
        <p:spPr>
          <a:xfrm>
            <a:off x="796413" y="1611750"/>
            <a:ext cx="5300941" cy="5489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3200" b="1" cap="small" dirty="0" err="1"/>
              <a:t>Adder</a:t>
            </a:r>
            <a:r>
              <a:rPr lang="it-IT" altLang="it-IT" sz="3200" b="1" cap="small" dirty="0"/>
              <a:t> a 4 bits</a:t>
            </a:r>
            <a:endParaRPr lang="it-IT" altLang="it-IT" sz="4400" b="1" cap="small" dirty="0"/>
          </a:p>
        </p:txBody>
      </p:sp>
      <p:pic>
        <p:nvPicPr>
          <p:cNvPr id="6" name="Immagine 5">
            <a:extLst>
              <a:ext uri="{FF2B5EF4-FFF2-40B4-BE49-F238E27FC236}">
                <a16:creationId xmlns:a16="http://schemas.microsoft.com/office/drawing/2014/main" id="{1F3DDC1C-DDEE-47E8-ABE2-762F380182A1}"/>
              </a:ext>
            </a:extLst>
          </p:cNvPr>
          <p:cNvPicPr>
            <a:picLocks noChangeAspect="1"/>
          </p:cNvPicPr>
          <p:nvPr/>
        </p:nvPicPr>
        <p:blipFill>
          <a:blip r:embed="rId2"/>
          <a:stretch>
            <a:fillRect/>
          </a:stretch>
        </p:blipFill>
        <p:spPr>
          <a:xfrm>
            <a:off x="616008" y="2881530"/>
            <a:ext cx="9391650" cy="3286125"/>
          </a:xfrm>
          <a:prstGeom prst="rect">
            <a:avLst/>
          </a:prstGeom>
        </p:spPr>
      </p:pic>
      <p:cxnSp>
        <p:nvCxnSpPr>
          <p:cNvPr id="18" name="Connettore 2 17">
            <a:extLst>
              <a:ext uri="{FF2B5EF4-FFF2-40B4-BE49-F238E27FC236}">
                <a16:creationId xmlns:a16="http://schemas.microsoft.com/office/drawing/2014/main" id="{9A6EF47F-B5A3-45F9-A263-301214C3CCFA}"/>
              </a:ext>
            </a:extLst>
          </p:cNvPr>
          <p:cNvCxnSpPr>
            <a:cxnSpLocks/>
          </p:cNvCxnSpPr>
          <p:nvPr/>
        </p:nvCxnSpPr>
        <p:spPr>
          <a:xfrm flipH="1">
            <a:off x="2733368" y="2248901"/>
            <a:ext cx="6297560" cy="237226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Segnaposto contenuto 2">
            <a:extLst>
              <a:ext uri="{FF2B5EF4-FFF2-40B4-BE49-F238E27FC236}">
                <a16:creationId xmlns:a16="http://schemas.microsoft.com/office/drawing/2014/main" id="{0D3569FE-3827-4CE3-8CA9-CF7277F3013B}"/>
              </a:ext>
            </a:extLst>
          </p:cNvPr>
          <p:cNvSpPr txBox="1">
            <a:spLocks/>
          </p:cNvSpPr>
          <p:nvPr/>
        </p:nvSpPr>
        <p:spPr>
          <a:xfrm>
            <a:off x="8549011" y="1886201"/>
            <a:ext cx="3303639" cy="5763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2000" b="1" cap="small" dirty="0"/>
              <a:t>4 istanze dello stesso module</a:t>
            </a:r>
            <a:endParaRPr lang="it-IT" altLang="it-IT" sz="3200" b="1" cap="small" dirty="0"/>
          </a:p>
        </p:txBody>
      </p:sp>
      <p:sp>
        <p:nvSpPr>
          <p:cNvPr id="24" name="Segnaposto contenuto 2">
            <a:extLst>
              <a:ext uri="{FF2B5EF4-FFF2-40B4-BE49-F238E27FC236}">
                <a16:creationId xmlns:a16="http://schemas.microsoft.com/office/drawing/2014/main" id="{B2AF5250-FB66-4472-A047-4610DF3F6118}"/>
              </a:ext>
            </a:extLst>
          </p:cNvPr>
          <p:cNvSpPr txBox="1">
            <a:spLocks/>
          </p:cNvSpPr>
          <p:nvPr/>
        </p:nvSpPr>
        <p:spPr>
          <a:xfrm>
            <a:off x="7354530" y="6382346"/>
            <a:ext cx="4090082" cy="5763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2000" b="1" cap="small" dirty="0"/>
              <a:t>Fin qui nulla di nuovo all’orizzonte…</a:t>
            </a:r>
            <a:endParaRPr lang="it-IT" altLang="it-IT" sz="3200" b="1" cap="small" dirty="0"/>
          </a:p>
        </p:txBody>
      </p:sp>
    </p:spTree>
    <p:extLst>
      <p:ext uri="{BB962C8B-B14F-4D97-AF65-F5344CB8AC3E}">
        <p14:creationId xmlns:p14="http://schemas.microsoft.com/office/powerpoint/2010/main" val="213412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45"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2000"/>
                                        <p:tgtEl>
                                          <p:spTgt spid="24"/>
                                        </p:tgtEl>
                                      </p:cBhvr>
                                    </p:animEffect>
                                    <p:anim calcmode="lin" valueType="num">
                                      <p:cBhvr>
                                        <p:cTn id="31" dur="2000" fill="hold"/>
                                        <p:tgtEl>
                                          <p:spTgt spid="24"/>
                                        </p:tgtEl>
                                        <p:attrNameLst>
                                          <p:attrName>ppt_w</p:attrName>
                                        </p:attrNameLst>
                                      </p:cBhvr>
                                      <p:tavLst>
                                        <p:tav tm="0" fmla="#ppt_w*sin(2.5*pi*$)">
                                          <p:val>
                                            <p:fltVal val="0"/>
                                          </p:val>
                                        </p:tav>
                                        <p:tav tm="100000">
                                          <p:val>
                                            <p:fltVal val="1"/>
                                          </p:val>
                                        </p:tav>
                                      </p:tavLst>
                                    </p:anim>
                                    <p:anim calcmode="lin" valueType="num">
                                      <p:cBhvr>
                                        <p:cTn id="32" dur="2000" fill="hold"/>
                                        <p:tgtEl>
                                          <p:spTgt spid="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23" grpId="0"/>
      <p:bldP spid="2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DA3E13-66BE-3DE8-914A-AA05A2123416}"/>
              </a:ext>
            </a:extLst>
          </p:cNvPr>
          <p:cNvPicPr>
            <a:picLocks noChangeAspect="1"/>
          </p:cNvPicPr>
          <p:nvPr/>
        </p:nvPicPr>
        <p:blipFill>
          <a:blip r:embed="rId2"/>
          <a:stretch>
            <a:fillRect/>
          </a:stretch>
        </p:blipFill>
        <p:spPr>
          <a:xfrm>
            <a:off x="174564" y="0"/>
            <a:ext cx="9346061" cy="6858000"/>
          </a:xfrm>
          <a:prstGeom prst="rect">
            <a:avLst/>
          </a:prstGeom>
        </p:spPr>
      </p:pic>
    </p:spTree>
    <p:extLst>
      <p:ext uri="{BB962C8B-B14F-4D97-AF65-F5344CB8AC3E}">
        <p14:creationId xmlns:p14="http://schemas.microsoft.com/office/powerpoint/2010/main" val="279304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5B7C79F-D9CA-B79B-FE26-C5D0BC733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469" y="1232666"/>
            <a:ext cx="3810000" cy="4171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D032D5-DBDF-5A38-5BB2-81E08220E357}"/>
              </a:ext>
            </a:extLst>
          </p:cNvPr>
          <p:cNvSpPr txBox="1"/>
          <p:nvPr/>
        </p:nvSpPr>
        <p:spPr>
          <a:xfrm flipH="1">
            <a:off x="455622" y="6140669"/>
            <a:ext cx="9752550" cy="369332"/>
          </a:xfrm>
          <a:prstGeom prst="rect">
            <a:avLst/>
          </a:prstGeom>
          <a:noFill/>
        </p:spPr>
        <p:txBody>
          <a:bodyPr wrap="square" rtlCol="0">
            <a:spAutoFit/>
          </a:bodyPr>
          <a:lstStyle/>
          <a:p>
            <a:r>
              <a:rPr lang="it-IT" dirty="0"/>
              <a:t>Dal sito: </a:t>
            </a:r>
            <a:r>
              <a:rPr lang="it-IT" dirty="0">
                <a:hlinkClick r:id="rId3"/>
              </a:rPr>
              <a:t>Basics of PWM (</a:t>
            </a:r>
            <a:r>
              <a:rPr lang="it-IT" dirty="0" err="1">
                <a:hlinkClick r:id="rId3"/>
              </a:rPr>
              <a:t>Pulse</a:t>
            </a:r>
            <a:r>
              <a:rPr lang="it-IT" dirty="0">
                <a:hlinkClick r:id="rId3"/>
              </a:rPr>
              <a:t> </a:t>
            </a:r>
            <a:r>
              <a:rPr lang="it-IT" dirty="0" err="1">
                <a:hlinkClick r:id="rId3"/>
              </a:rPr>
              <a:t>Width</a:t>
            </a:r>
            <a:r>
              <a:rPr lang="it-IT" dirty="0">
                <a:hlinkClick r:id="rId3"/>
              </a:rPr>
              <a:t> </a:t>
            </a:r>
            <a:r>
              <a:rPr lang="it-IT" dirty="0" err="1">
                <a:hlinkClick r:id="rId3"/>
              </a:rPr>
              <a:t>Modulation</a:t>
            </a:r>
            <a:r>
              <a:rPr lang="it-IT" dirty="0">
                <a:hlinkClick r:id="rId3"/>
              </a:rPr>
              <a:t>) | Arduino </a:t>
            </a:r>
            <a:r>
              <a:rPr lang="it-IT" dirty="0" err="1">
                <a:hlinkClick r:id="rId3"/>
              </a:rPr>
              <a:t>Documentation</a:t>
            </a:r>
            <a:r>
              <a:rPr lang="it-IT" dirty="0">
                <a:hlinkClick r:id="rId3"/>
              </a:rPr>
              <a:t> | Arduino </a:t>
            </a:r>
            <a:r>
              <a:rPr lang="it-IT" dirty="0" err="1">
                <a:hlinkClick r:id="rId3"/>
              </a:rPr>
              <a:t>Documentation</a:t>
            </a:r>
            <a:endParaRPr lang="it-IT" dirty="0"/>
          </a:p>
        </p:txBody>
      </p:sp>
      <p:sp>
        <p:nvSpPr>
          <p:cNvPr id="3" name="TextBox 2">
            <a:extLst>
              <a:ext uri="{FF2B5EF4-FFF2-40B4-BE49-F238E27FC236}">
                <a16:creationId xmlns:a16="http://schemas.microsoft.com/office/drawing/2014/main" id="{043901E9-A810-6A80-6701-9892D6EB00D6}"/>
              </a:ext>
            </a:extLst>
          </p:cNvPr>
          <p:cNvSpPr txBox="1"/>
          <p:nvPr/>
        </p:nvSpPr>
        <p:spPr>
          <a:xfrm>
            <a:off x="4851647" y="632501"/>
            <a:ext cx="7019788" cy="923330"/>
          </a:xfrm>
          <a:prstGeom prst="rect">
            <a:avLst/>
          </a:prstGeom>
          <a:noFill/>
        </p:spPr>
        <p:txBody>
          <a:bodyPr wrap="square" rtlCol="0">
            <a:spAutoFit/>
          </a:bodyPr>
          <a:lstStyle/>
          <a:p>
            <a:r>
              <a:rPr lang="it-IT" dirty="0"/>
              <a:t>Il FW inoltre sarà in grado di far variare proporzionalmente la luminosità di un led e il «</a:t>
            </a:r>
            <a:r>
              <a:rPr lang="it-IT" dirty="0" err="1"/>
              <a:t>noise</a:t>
            </a:r>
            <a:r>
              <a:rPr lang="it-IT" dirty="0"/>
              <a:t>» del buzzer mediante un meccanismo PWM </a:t>
            </a:r>
            <a:br>
              <a:rPr lang="it-IT" dirty="0"/>
            </a:br>
            <a:r>
              <a:rPr lang="it-IT" dirty="0"/>
              <a:t>(pin PIO). </a:t>
            </a:r>
          </a:p>
        </p:txBody>
      </p:sp>
      <p:pic>
        <p:nvPicPr>
          <p:cNvPr id="5" name="Picture 4">
            <a:extLst>
              <a:ext uri="{FF2B5EF4-FFF2-40B4-BE49-F238E27FC236}">
                <a16:creationId xmlns:a16="http://schemas.microsoft.com/office/drawing/2014/main" id="{C159C568-EAF3-7114-E068-555F63A1607A}"/>
              </a:ext>
            </a:extLst>
          </p:cNvPr>
          <p:cNvPicPr>
            <a:picLocks noChangeAspect="1"/>
          </p:cNvPicPr>
          <p:nvPr/>
        </p:nvPicPr>
        <p:blipFill>
          <a:blip r:embed="rId4"/>
          <a:stretch>
            <a:fillRect/>
          </a:stretch>
        </p:blipFill>
        <p:spPr>
          <a:xfrm>
            <a:off x="4984104" y="2185166"/>
            <a:ext cx="7143750" cy="3219450"/>
          </a:xfrm>
          <a:prstGeom prst="rect">
            <a:avLst/>
          </a:prstGeom>
        </p:spPr>
      </p:pic>
    </p:spTree>
    <p:extLst>
      <p:ext uri="{BB962C8B-B14F-4D97-AF65-F5344CB8AC3E}">
        <p14:creationId xmlns:p14="http://schemas.microsoft.com/office/powerpoint/2010/main" val="3678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4">
            <a:extLst>
              <a:ext uri="{FF2B5EF4-FFF2-40B4-BE49-F238E27FC236}">
                <a16:creationId xmlns:a16="http://schemas.microsoft.com/office/drawing/2014/main" id="{21433D0B-5F19-A3DD-032B-3D03009D26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8161" y="1644137"/>
            <a:ext cx="2883607" cy="28836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AAF8411-09E5-0762-F913-6E9AA06F533F}"/>
              </a:ext>
            </a:extLst>
          </p:cNvPr>
          <p:cNvPicPr>
            <a:picLocks noChangeAspect="1"/>
          </p:cNvPicPr>
          <p:nvPr/>
        </p:nvPicPr>
        <p:blipFill>
          <a:blip r:embed="rId3"/>
          <a:stretch>
            <a:fillRect/>
          </a:stretch>
        </p:blipFill>
        <p:spPr>
          <a:xfrm>
            <a:off x="2628900" y="2395537"/>
            <a:ext cx="6934200" cy="2066925"/>
          </a:xfrm>
          <a:prstGeom prst="rect">
            <a:avLst/>
          </a:prstGeom>
        </p:spPr>
      </p:pic>
      <p:grpSp>
        <p:nvGrpSpPr>
          <p:cNvPr id="7" name="Group 6">
            <a:extLst>
              <a:ext uri="{FF2B5EF4-FFF2-40B4-BE49-F238E27FC236}">
                <a16:creationId xmlns:a16="http://schemas.microsoft.com/office/drawing/2014/main" id="{0E4851CC-0EA6-40A3-8242-073A2739268E}"/>
              </a:ext>
            </a:extLst>
          </p:cNvPr>
          <p:cNvGrpSpPr/>
          <p:nvPr/>
        </p:nvGrpSpPr>
        <p:grpSpPr>
          <a:xfrm>
            <a:off x="4847896" y="1359461"/>
            <a:ext cx="838944" cy="1423151"/>
            <a:chOff x="4847896" y="1253359"/>
            <a:chExt cx="1248104" cy="1529254"/>
          </a:xfrm>
        </p:grpSpPr>
        <p:sp>
          <p:nvSpPr>
            <p:cNvPr id="2" name="Oval 1">
              <a:extLst>
                <a:ext uri="{FF2B5EF4-FFF2-40B4-BE49-F238E27FC236}">
                  <a16:creationId xmlns:a16="http://schemas.microsoft.com/office/drawing/2014/main" id="{8465609A-C92E-1766-A2C2-5E6105079AC0}"/>
                </a:ext>
              </a:extLst>
            </p:cNvPr>
            <p:cNvSpPr/>
            <p:nvPr/>
          </p:nvSpPr>
          <p:spPr>
            <a:xfrm>
              <a:off x="4847896" y="2482247"/>
              <a:ext cx="260131" cy="30036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 name="Straight Arrow Connector 4">
              <a:extLst>
                <a:ext uri="{FF2B5EF4-FFF2-40B4-BE49-F238E27FC236}">
                  <a16:creationId xmlns:a16="http://schemas.microsoft.com/office/drawing/2014/main" id="{007403D2-D955-60EC-26C5-81202180646C}"/>
                </a:ext>
              </a:extLst>
            </p:cNvPr>
            <p:cNvCxnSpPr/>
            <p:nvPr/>
          </p:nvCxnSpPr>
          <p:spPr>
            <a:xfrm flipH="1">
              <a:off x="5052848" y="1253359"/>
              <a:ext cx="1043152" cy="1142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1FD5A002-F832-0132-44AE-B9C507DAAC5E}"/>
              </a:ext>
            </a:extLst>
          </p:cNvPr>
          <p:cNvSpPr/>
          <p:nvPr/>
        </p:nvSpPr>
        <p:spPr>
          <a:xfrm>
            <a:off x="2974847" y="3921070"/>
            <a:ext cx="229600" cy="2323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Straight Arrow Connector 9">
            <a:extLst>
              <a:ext uri="{FF2B5EF4-FFF2-40B4-BE49-F238E27FC236}">
                <a16:creationId xmlns:a16="http://schemas.microsoft.com/office/drawing/2014/main" id="{7D37D129-C68B-06D5-C309-CC464E6F4905}"/>
              </a:ext>
            </a:extLst>
          </p:cNvPr>
          <p:cNvCxnSpPr>
            <a:cxnSpLocks/>
            <a:endCxn id="18" idx="3"/>
          </p:cNvCxnSpPr>
          <p:nvPr/>
        </p:nvCxnSpPr>
        <p:spPr>
          <a:xfrm flipV="1">
            <a:off x="6248400" y="3522597"/>
            <a:ext cx="1913132" cy="14123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322B417-05CB-E121-FA08-E23A9BB20E4B}"/>
              </a:ext>
            </a:extLst>
          </p:cNvPr>
          <p:cNvSpPr txBox="1"/>
          <p:nvPr/>
        </p:nvSpPr>
        <p:spPr>
          <a:xfrm>
            <a:off x="4487907" y="105357"/>
            <a:ext cx="3070054" cy="1200329"/>
          </a:xfrm>
          <a:prstGeom prst="rect">
            <a:avLst/>
          </a:prstGeom>
          <a:noFill/>
        </p:spPr>
        <p:txBody>
          <a:bodyPr wrap="square" rtlCol="0">
            <a:spAutoFit/>
          </a:bodyPr>
          <a:lstStyle/>
          <a:p>
            <a:r>
              <a:rPr lang="it-IT" dirty="0"/>
              <a:t>Ingresso Analogico in cui faremo entrare una tensione proporzionale alla luminosità incidente sul fototransistor.</a:t>
            </a:r>
          </a:p>
        </p:txBody>
      </p:sp>
      <p:sp>
        <p:nvSpPr>
          <p:cNvPr id="4" name="CasellaDiTesto 7">
            <a:extLst>
              <a:ext uri="{FF2B5EF4-FFF2-40B4-BE49-F238E27FC236}">
                <a16:creationId xmlns:a16="http://schemas.microsoft.com/office/drawing/2014/main" id="{48E59200-6224-07C0-7306-8D331B609F57}"/>
              </a:ext>
            </a:extLst>
          </p:cNvPr>
          <p:cNvSpPr txBox="1"/>
          <p:nvPr/>
        </p:nvSpPr>
        <p:spPr>
          <a:xfrm>
            <a:off x="2029417" y="2151752"/>
            <a:ext cx="2009731" cy="369332"/>
          </a:xfrm>
          <a:prstGeom prst="rect">
            <a:avLst/>
          </a:prstGeom>
          <a:noFill/>
        </p:spPr>
        <p:txBody>
          <a:bodyPr wrap="square" rtlCol="0">
            <a:spAutoFit/>
          </a:bodyPr>
          <a:lstStyle/>
          <a:p>
            <a:pPr algn="ctr"/>
            <a:r>
              <a:rPr lang="it-IT" b="1" dirty="0" err="1">
                <a:latin typeface="Arial Black" panose="020B0A04020102020204" pitchFamily="34" charset="0"/>
              </a:rPr>
              <a:t>Vcc</a:t>
            </a:r>
            <a:endParaRPr lang="it-IT" b="1" dirty="0">
              <a:latin typeface="Arial Black" panose="020B0A04020102020204" pitchFamily="34" charset="0"/>
            </a:endParaRPr>
          </a:p>
        </p:txBody>
      </p:sp>
      <p:sp>
        <p:nvSpPr>
          <p:cNvPr id="6" name="Oval 5">
            <a:extLst>
              <a:ext uri="{FF2B5EF4-FFF2-40B4-BE49-F238E27FC236}">
                <a16:creationId xmlns:a16="http://schemas.microsoft.com/office/drawing/2014/main" id="{4F93E4B6-8B7F-603D-4AF2-7045A0ED5C91}"/>
              </a:ext>
            </a:extLst>
          </p:cNvPr>
          <p:cNvSpPr/>
          <p:nvPr/>
        </p:nvSpPr>
        <p:spPr>
          <a:xfrm>
            <a:off x="2974847" y="2526666"/>
            <a:ext cx="229600" cy="2323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32E1135B-7FCA-6BBE-F721-CDD91F64F89D}"/>
              </a:ext>
            </a:extLst>
          </p:cNvPr>
          <p:cNvSpPr txBox="1"/>
          <p:nvPr/>
        </p:nvSpPr>
        <p:spPr>
          <a:xfrm>
            <a:off x="2081596" y="4329394"/>
            <a:ext cx="2009731" cy="369332"/>
          </a:xfrm>
          <a:prstGeom prst="rect">
            <a:avLst/>
          </a:prstGeom>
          <a:noFill/>
        </p:spPr>
        <p:txBody>
          <a:bodyPr wrap="square" rtlCol="0">
            <a:spAutoFit/>
          </a:bodyPr>
          <a:lstStyle/>
          <a:p>
            <a:pPr algn="ctr"/>
            <a:r>
              <a:rPr lang="it-IT" b="1" dirty="0">
                <a:latin typeface="Arial Black" panose="020B0A04020102020204" pitchFamily="34" charset="0"/>
              </a:rPr>
              <a:t>GND</a:t>
            </a:r>
          </a:p>
        </p:txBody>
      </p:sp>
      <p:sp>
        <p:nvSpPr>
          <p:cNvPr id="13" name="Oval 12">
            <a:extLst>
              <a:ext uri="{FF2B5EF4-FFF2-40B4-BE49-F238E27FC236}">
                <a16:creationId xmlns:a16="http://schemas.microsoft.com/office/drawing/2014/main" id="{493A5495-6B6F-D8AE-48FC-99EDE8E7C955}"/>
              </a:ext>
            </a:extLst>
          </p:cNvPr>
          <p:cNvSpPr/>
          <p:nvPr/>
        </p:nvSpPr>
        <p:spPr>
          <a:xfrm>
            <a:off x="8378954" y="2516467"/>
            <a:ext cx="229600" cy="2323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 13">
            <a:extLst>
              <a:ext uri="{FF2B5EF4-FFF2-40B4-BE49-F238E27FC236}">
                <a16:creationId xmlns:a16="http://schemas.microsoft.com/office/drawing/2014/main" id="{BDA98FF7-F46E-3160-2B6B-01881E84B804}"/>
              </a:ext>
            </a:extLst>
          </p:cNvPr>
          <p:cNvSpPr/>
          <p:nvPr/>
        </p:nvSpPr>
        <p:spPr>
          <a:xfrm>
            <a:off x="10828982" y="2587720"/>
            <a:ext cx="857755" cy="728284"/>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b="1" dirty="0"/>
              <a:t>Buzzer</a:t>
            </a:r>
          </a:p>
        </p:txBody>
      </p:sp>
      <p:sp>
        <p:nvSpPr>
          <p:cNvPr id="15" name="Rectangle 14">
            <a:extLst>
              <a:ext uri="{FF2B5EF4-FFF2-40B4-BE49-F238E27FC236}">
                <a16:creationId xmlns:a16="http://schemas.microsoft.com/office/drawing/2014/main" id="{CE4B053D-7594-E717-ED81-357DD5B5E5C5}"/>
              </a:ext>
            </a:extLst>
          </p:cNvPr>
          <p:cNvSpPr/>
          <p:nvPr/>
        </p:nvSpPr>
        <p:spPr>
          <a:xfrm>
            <a:off x="8747490" y="2526666"/>
            <a:ext cx="229601" cy="1033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8F9B8163-404D-DE76-D339-9023F2010957}"/>
              </a:ext>
            </a:extLst>
          </p:cNvPr>
          <p:cNvSpPr/>
          <p:nvPr/>
        </p:nvSpPr>
        <p:spPr>
          <a:xfrm>
            <a:off x="9013178" y="2526665"/>
            <a:ext cx="229601" cy="839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 16">
            <a:extLst>
              <a:ext uri="{FF2B5EF4-FFF2-40B4-BE49-F238E27FC236}">
                <a16:creationId xmlns:a16="http://schemas.microsoft.com/office/drawing/2014/main" id="{18768460-1B6F-AFD9-63BF-E93C3A258500}"/>
              </a:ext>
            </a:extLst>
          </p:cNvPr>
          <p:cNvSpPr/>
          <p:nvPr/>
        </p:nvSpPr>
        <p:spPr>
          <a:xfrm>
            <a:off x="7108529" y="3250103"/>
            <a:ext cx="229600" cy="2323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 17">
            <a:extLst>
              <a:ext uri="{FF2B5EF4-FFF2-40B4-BE49-F238E27FC236}">
                <a16:creationId xmlns:a16="http://schemas.microsoft.com/office/drawing/2014/main" id="{1531D591-0F34-3857-47EA-44A535109F97}"/>
              </a:ext>
            </a:extLst>
          </p:cNvPr>
          <p:cNvSpPr/>
          <p:nvPr/>
        </p:nvSpPr>
        <p:spPr>
          <a:xfrm>
            <a:off x="8089000" y="3113053"/>
            <a:ext cx="495277" cy="47981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7">
            <a:extLst>
              <a:ext uri="{FF2B5EF4-FFF2-40B4-BE49-F238E27FC236}">
                <a16:creationId xmlns:a16="http://schemas.microsoft.com/office/drawing/2014/main" id="{6C155517-DF07-9C4A-37C2-0CC019B145BC}"/>
              </a:ext>
            </a:extLst>
          </p:cNvPr>
          <p:cNvSpPr txBox="1"/>
          <p:nvPr/>
        </p:nvSpPr>
        <p:spPr>
          <a:xfrm>
            <a:off x="7641289" y="2196020"/>
            <a:ext cx="2009731" cy="369332"/>
          </a:xfrm>
          <a:prstGeom prst="rect">
            <a:avLst/>
          </a:prstGeom>
          <a:noFill/>
        </p:spPr>
        <p:txBody>
          <a:bodyPr wrap="square" rtlCol="0">
            <a:spAutoFit/>
          </a:bodyPr>
          <a:lstStyle/>
          <a:p>
            <a:pPr algn="ctr"/>
            <a:r>
              <a:rPr lang="it-IT" b="1" dirty="0">
                <a:latin typeface="Arial Black" panose="020B0A04020102020204" pitchFamily="34" charset="0"/>
              </a:rPr>
              <a:t>Pio</a:t>
            </a:r>
          </a:p>
        </p:txBody>
      </p:sp>
      <p:sp>
        <p:nvSpPr>
          <p:cNvPr id="12" name="CasellaDiTesto 7">
            <a:extLst>
              <a:ext uri="{FF2B5EF4-FFF2-40B4-BE49-F238E27FC236}">
                <a16:creationId xmlns:a16="http://schemas.microsoft.com/office/drawing/2014/main" id="{D291A0C4-C27E-30A0-45CD-96FDA4AD5799}"/>
              </a:ext>
            </a:extLst>
          </p:cNvPr>
          <p:cNvSpPr txBox="1"/>
          <p:nvPr/>
        </p:nvSpPr>
        <p:spPr>
          <a:xfrm>
            <a:off x="7972225" y="2830483"/>
            <a:ext cx="2009731" cy="584775"/>
          </a:xfrm>
          <a:prstGeom prst="rect">
            <a:avLst/>
          </a:prstGeom>
          <a:noFill/>
        </p:spPr>
        <p:txBody>
          <a:bodyPr wrap="square" rtlCol="0">
            <a:spAutoFit/>
          </a:bodyPr>
          <a:lstStyle/>
          <a:p>
            <a:pPr algn="ctr"/>
            <a:r>
              <a:rPr lang="it-IT" sz="3200" b="1" dirty="0">
                <a:solidFill>
                  <a:schemeClr val="bg1"/>
                </a:solidFill>
                <a:latin typeface="Arial Black" panose="020B0A04020102020204" pitchFamily="34" charset="0"/>
              </a:rPr>
              <a:t>7</a:t>
            </a:r>
            <a:endParaRPr lang="it-IT" b="1" dirty="0">
              <a:solidFill>
                <a:schemeClr val="bg1"/>
              </a:solidFill>
              <a:latin typeface="Arial Black" panose="020B0A04020102020204" pitchFamily="34" charset="0"/>
            </a:endParaRPr>
          </a:p>
        </p:txBody>
      </p:sp>
      <p:sp>
        <p:nvSpPr>
          <p:cNvPr id="25" name="CasellaDiTesto 7">
            <a:extLst>
              <a:ext uri="{FF2B5EF4-FFF2-40B4-BE49-F238E27FC236}">
                <a16:creationId xmlns:a16="http://schemas.microsoft.com/office/drawing/2014/main" id="{552F37A2-54C3-7516-A169-F91304933E0F}"/>
              </a:ext>
            </a:extLst>
          </p:cNvPr>
          <p:cNvSpPr txBox="1"/>
          <p:nvPr/>
        </p:nvSpPr>
        <p:spPr>
          <a:xfrm>
            <a:off x="337533" y="281522"/>
            <a:ext cx="2009731" cy="307777"/>
          </a:xfrm>
          <a:prstGeom prst="rect">
            <a:avLst/>
          </a:prstGeom>
          <a:noFill/>
        </p:spPr>
        <p:txBody>
          <a:bodyPr wrap="square" rtlCol="0">
            <a:spAutoFit/>
          </a:bodyPr>
          <a:lstStyle/>
          <a:p>
            <a:pPr algn="ctr"/>
            <a:r>
              <a:rPr lang="it-IT" sz="1400" b="1" dirty="0" err="1">
                <a:latin typeface="Arial Black" panose="020B0A04020102020204" pitchFamily="34" charset="0"/>
              </a:rPr>
              <a:t>Vcc</a:t>
            </a:r>
            <a:endParaRPr lang="it-IT" b="1" dirty="0">
              <a:latin typeface="Arial Black" panose="020B0A04020102020204" pitchFamily="34" charset="0"/>
            </a:endParaRPr>
          </a:p>
        </p:txBody>
      </p:sp>
      <p:grpSp>
        <p:nvGrpSpPr>
          <p:cNvPr id="28" name="Group 27">
            <a:extLst>
              <a:ext uri="{FF2B5EF4-FFF2-40B4-BE49-F238E27FC236}">
                <a16:creationId xmlns:a16="http://schemas.microsoft.com/office/drawing/2014/main" id="{69172325-AC17-5ACE-36CE-B6855A3F9E61}"/>
              </a:ext>
            </a:extLst>
          </p:cNvPr>
          <p:cNvGrpSpPr/>
          <p:nvPr/>
        </p:nvGrpSpPr>
        <p:grpSpPr>
          <a:xfrm>
            <a:off x="918667" y="705521"/>
            <a:ext cx="701180" cy="1170261"/>
            <a:chOff x="2109936" y="575336"/>
            <a:chExt cx="701180" cy="1170261"/>
          </a:xfrm>
        </p:grpSpPr>
        <p:pic>
          <p:nvPicPr>
            <p:cNvPr id="1026" name="Picture 2" descr="Phototransistor, électronique De Symbole, Transistor PNG ...">
              <a:extLst>
                <a:ext uri="{FF2B5EF4-FFF2-40B4-BE49-F238E27FC236}">
                  <a16:creationId xmlns:a16="http://schemas.microsoft.com/office/drawing/2014/main" id="{6D0740E7-D936-FA09-A323-BDFFEBE00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9936" y="575336"/>
              <a:ext cx="701180" cy="498617"/>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50EF780C-849E-BFE0-D48E-63D28C8C1017}"/>
                </a:ext>
              </a:extLst>
            </p:cNvPr>
            <p:cNvGrpSpPr/>
            <p:nvPr/>
          </p:nvGrpSpPr>
          <p:grpSpPr>
            <a:xfrm>
              <a:off x="2533668" y="1073953"/>
              <a:ext cx="153748" cy="563365"/>
              <a:chOff x="1060057" y="704007"/>
              <a:chExt cx="161840" cy="809204"/>
            </a:xfrm>
          </p:grpSpPr>
          <p:sp>
            <p:nvSpPr>
              <p:cNvPr id="20" name="Rectangle 19">
                <a:extLst>
                  <a:ext uri="{FF2B5EF4-FFF2-40B4-BE49-F238E27FC236}">
                    <a16:creationId xmlns:a16="http://schemas.microsoft.com/office/drawing/2014/main" id="{6CF1BC7C-C45A-0B84-6242-A25F26E1F5C8}"/>
                  </a:ext>
                </a:extLst>
              </p:cNvPr>
              <p:cNvSpPr/>
              <p:nvPr/>
            </p:nvSpPr>
            <p:spPr>
              <a:xfrm>
                <a:off x="1060057" y="860844"/>
                <a:ext cx="161840" cy="498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2" name="Straight Connector 21">
                <a:extLst>
                  <a:ext uri="{FF2B5EF4-FFF2-40B4-BE49-F238E27FC236}">
                    <a16:creationId xmlns:a16="http://schemas.microsoft.com/office/drawing/2014/main" id="{A38BB811-CB16-6FB5-9659-64F956186175}"/>
                  </a:ext>
                </a:extLst>
              </p:cNvPr>
              <p:cNvCxnSpPr/>
              <p:nvPr/>
            </p:nvCxnSpPr>
            <p:spPr>
              <a:xfrm>
                <a:off x="1140977" y="704007"/>
                <a:ext cx="0" cy="809204"/>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6" name="Right Triangle 25">
              <a:extLst>
                <a:ext uri="{FF2B5EF4-FFF2-40B4-BE49-F238E27FC236}">
                  <a16:creationId xmlns:a16="http://schemas.microsoft.com/office/drawing/2014/main" id="{6E72DF25-8D42-3B82-61BC-32B2253C8339}"/>
                </a:ext>
              </a:extLst>
            </p:cNvPr>
            <p:cNvSpPr/>
            <p:nvPr/>
          </p:nvSpPr>
          <p:spPr>
            <a:xfrm rot="19471411">
              <a:off x="2493824" y="1547111"/>
              <a:ext cx="261778" cy="198486"/>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27" name="CasellaDiTesto 7">
            <a:extLst>
              <a:ext uri="{FF2B5EF4-FFF2-40B4-BE49-F238E27FC236}">
                <a16:creationId xmlns:a16="http://schemas.microsoft.com/office/drawing/2014/main" id="{B97B9105-CB2F-BF7E-4EAC-396B3F7D9C0E}"/>
              </a:ext>
            </a:extLst>
          </p:cNvPr>
          <p:cNvSpPr txBox="1"/>
          <p:nvPr/>
        </p:nvSpPr>
        <p:spPr>
          <a:xfrm>
            <a:off x="414407" y="1966210"/>
            <a:ext cx="2009731" cy="276999"/>
          </a:xfrm>
          <a:prstGeom prst="rect">
            <a:avLst/>
          </a:prstGeom>
          <a:noFill/>
        </p:spPr>
        <p:txBody>
          <a:bodyPr wrap="square" rtlCol="0">
            <a:spAutoFit/>
          </a:bodyPr>
          <a:lstStyle/>
          <a:p>
            <a:pPr algn="ctr"/>
            <a:r>
              <a:rPr lang="it-IT" sz="1200" b="1" dirty="0">
                <a:latin typeface="Arial Black" panose="020B0A04020102020204" pitchFamily="34" charset="0"/>
              </a:rPr>
              <a:t>GND</a:t>
            </a:r>
            <a:endParaRPr lang="it-IT" b="1" dirty="0">
              <a:latin typeface="Arial Black" panose="020B0A04020102020204" pitchFamily="34" charset="0"/>
            </a:endParaRPr>
          </a:p>
        </p:txBody>
      </p:sp>
      <p:cxnSp>
        <p:nvCxnSpPr>
          <p:cNvPr id="30" name="Connector: Elbow 29">
            <a:extLst>
              <a:ext uri="{FF2B5EF4-FFF2-40B4-BE49-F238E27FC236}">
                <a16:creationId xmlns:a16="http://schemas.microsoft.com/office/drawing/2014/main" id="{95F22280-A95A-6C24-1CCC-5EB9BC08085E}"/>
              </a:ext>
            </a:extLst>
          </p:cNvPr>
          <p:cNvCxnSpPr>
            <a:cxnSpLocks/>
          </p:cNvCxnSpPr>
          <p:nvPr/>
        </p:nvCxnSpPr>
        <p:spPr>
          <a:xfrm>
            <a:off x="1419273" y="1148548"/>
            <a:ext cx="3530480" cy="44527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F56D7B-F646-C7BE-9D86-7FD12069996A}"/>
              </a:ext>
            </a:extLst>
          </p:cNvPr>
          <p:cNvCxnSpPr>
            <a:cxnSpLocks/>
          </p:cNvCxnSpPr>
          <p:nvPr/>
        </p:nvCxnSpPr>
        <p:spPr>
          <a:xfrm>
            <a:off x="4935322" y="1593819"/>
            <a:ext cx="0" cy="828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EFA94D0-85C2-BC9C-C4EC-146791E0CA45}"/>
              </a:ext>
            </a:extLst>
          </p:cNvPr>
          <p:cNvCxnSpPr>
            <a:cxnSpLocks/>
          </p:cNvCxnSpPr>
          <p:nvPr/>
        </p:nvCxnSpPr>
        <p:spPr>
          <a:xfrm rot="5400000" flipH="1" flipV="1">
            <a:off x="7773636" y="1642611"/>
            <a:ext cx="1710157" cy="26992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192C34E9-005C-7818-D6EE-6EBBA36D6411}"/>
              </a:ext>
            </a:extLst>
          </p:cNvPr>
          <p:cNvCxnSpPr/>
          <p:nvPr/>
        </p:nvCxnSpPr>
        <p:spPr>
          <a:xfrm>
            <a:off x="8766598" y="954829"/>
            <a:ext cx="2506735" cy="127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4D61A7-373A-E71F-F2D8-1438A23E593F}"/>
              </a:ext>
            </a:extLst>
          </p:cNvPr>
          <p:cNvCxnSpPr>
            <a:cxnSpLocks/>
            <a:endCxn id="14" idx="0"/>
          </p:cNvCxnSpPr>
          <p:nvPr/>
        </p:nvCxnSpPr>
        <p:spPr>
          <a:xfrm flipH="1">
            <a:off x="11257860" y="967529"/>
            <a:ext cx="15473" cy="1620191"/>
          </a:xfrm>
          <a:prstGeom prst="line">
            <a:avLst/>
          </a:prstGeom>
        </p:spPr>
        <p:style>
          <a:lnRef idx="1">
            <a:schemeClr val="accent1"/>
          </a:lnRef>
          <a:fillRef idx="0">
            <a:schemeClr val="accent1"/>
          </a:fillRef>
          <a:effectRef idx="0">
            <a:schemeClr val="accent1"/>
          </a:effectRef>
          <a:fontRef idx="minor">
            <a:schemeClr val="tx1"/>
          </a:fontRef>
        </p:style>
      </p:cxnSp>
      <p:sp>
        <p:nvSpPr>
          <p:cNvPr id="45" name="CasellaDiTesto 7">
            <a:extLst>
              <a:ext uri="{FF2B5EF4-FFF2-40B4-BE49-F238E27FC236}">
                <a16:creationId xmlns:a16="http://schemas.microsoft.com/office/drawing/2014/main" id="{B93D778D-37A4-E14A-E57C-A840CFEB0D8B}"/>
              </a:ext>
            </a:extLst>
          </p:cNvPr>
          <p:cNvSpPr txBox="1"/>
          <p:nvPr/>
        </p:nvSpPr>
        <p:spPr>
          <a:xfrm>
            <a:off x="10313971" y="3428999"/>
            <a:ext cx="2009731" cy="276999"/>
          </a:xfrm>
          <a:prstGeom prst="rect">
            <a:avLst/>
          </a:prstGeom>
          <a:noFill/>
        </p:spPr>
        <p:txBody>
          <a:bodyPr wrap="square" rtlCol="0">
            <a:spAutoFit/>
          </a:bodyPr>
          <a:lstStyle/>
          <a:p>
            <a:pPr algn="ctr"/>
            <a:r>
              <a:rPr lang="it-IT" sz="1200" b="1" dirty="0">
                <a:latin typeface="Arial Black" panose="020B0A04020102020204" pitchFamily="34" charset="0"/>
              </a:rPr>
              <a:t>GND</a:t>
            </a:r>
            <a:endParaRPr lang="it-IT" b="1" dirty="0">
              <a:latin typeface="Arial Black" panose="020B0A04020102020204" pitchFamily="34" charset="0"/>
            </a:endParaRPr>
          </a:p>
        </p:txBody>
      </p:sp>
      <p:sp>
        <p:nvSpPr>
          <p:cNvPr id="46" name="CasellaDiTesto 7">
            <a:extLst>
              <a:ext uri="{FF2B5EF4-FFF2-40B4-BE49-F238E27FC236}">
                <a16:creationId xmlns:a16="http://schemas.microsoft.com/office/drawing/2014/main" id="{89CA4ECA-5839-F9F9-776D-10B10A6C3BA1}"/>
              </a:ext>
            </a:extLst>
          </p:cNvPr>
          <p:cNvSpPr txBox="1"/>
          <p:nvPr/>
        </p:nvSpPr>
        <p:spPr>
          <a:xfrm>
            <a:off x="9015098" y="4037597"/>
            <a:ext cx="2009731" cy="276999"/>
          </a:xfrm>
          <a:prstGeom prst="rect">
            <a:avLst/>
          </a:prstGeom>
          <a:noFill/>
        </p:spPr>
        <p:txBody>
          <a:bodyPr wrap="square" rtlCol="0">
            <a:spAutoFit/>
          </a:bodyPr>
          <a:lstStyle/>
          <a:p>
            <a:pPr algn="ctr"/>
            <a:r>
              <a:rPr lang="it-IT" sz="1200" b="1" dirty="0">
                <a:latin typeface="Arial Black" panose="020B0A04020102020204" pitchFamily="34" charset="0"/>
              </a:rPr>
              <a:t>GND</a:t>
            </a:r>
            <a:endParaRPr lang="it-IT" b="1" dirty="0">
              <a:latin typeface="Arial Black" panose="020B0A04020102020204" pitchFamily="34" charset="0"/>
            </a:endParaRPr>
          </a:p>
        </p:txBody>
      </p:sp>
      <p:sp>
        <p:nvSpPr>
          <p:cNvPr id="48" name="CasellaDiTesto 7">
            <a:extLst>
              <a:ext uri="{FF2B5EF4-FFF2-40B4-BE49-F238E27FC236}">
                <a16:creationId xmlns:a16="http://schemas.microsoft.com/office/drawing/2014/main" id="{482A8205-C30B-C800-D0E0-62345868FDF3}"/>
              </a:ext>
            </a:extLst>
          </p:cNvPr>
          <p:cNvSpPr txBox="1"/>
          <p:nvPr/>
        </p:nvSpPr>
        <p:spPr>
          <a:xfrm>
            <a:off x="5195235" y="4987181"/>
            <a:ext cx="2009731" cy="276999"/>
          </a:xfrm>
          <a:prstGeom prst="rect">
            <a:avLst/>
          </a:prstGeom>
          <a:noFill/>
        </p:spPr>
        <p:txBody>
          <a:bodyPr wrap="square" rtlCol="0">
            <a:spAutoFit/>
          </a:bodyPr>
          <a:lstStyle/>
          <a:p>
            <a:pPr algn="ctr"/>
            <a:r>
              <a:rPr lang="it-IT" sz="1200" b="1" dirty="0">
                <a:latin typeface="Arial Black" panose="020B0A04020102020204" pitchFamily="34" charset="0"/>
              </a:rPr>
              <a:t>ENABLE ADC </a:t>
            </a:r>
            <a:r>
              <a:rPr lang="it-IT" sz="1200" b="1" dirty="0" err="1">
                <a:latin typeface="Arial Black" panose="020B0A04020102020204" pitchFamily="34" charset="0"/>
              </a:rPr>
              <a:t>channel</a:t>
            </a:r>
            <a:endParaRPr lang="it-IT" b="1" dirty="0">
              <a:latin typeface="Arial Black" panose="020B0A04020102020204" pitchFamily="34" charset="0"/>
            </a:endParaRPr>
          </a:p>
        </p:txBody>
      </p:sp>
      <p:sp>
        <p:nvSpPr>
          <p:cNvPr id="49" name="Arrow: Right 48">
            <a:extLst>
              <a:ext uri="{FF2B5EF4-FFF2-40B4-BE49-F238E27FC236}">
                <a16:creationId xmlns:a16="http://schemas.microsoft.com/office/drawing/2014/main" id="{E76FB436-E761-47F7-AF7C-1932C66628B4}"/>
              </a:ext>
            </a:extLst>
          </p:cNvPr>
          <p:cNvSpPr/>
          <p:nvPr/>
        </p:nvSpPr>
        <p:spPr>
          <a:xfrm>
            <a:off x="9278866" y="2830483"/>
            <a:ext cx="483441" cy="4114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9086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9" grpId="0"/>
      <p:bldP spid="12" grpId="0"/>
      <p:bldP spid="25" grpId="0"/>
      <p:bldP spid="27" grpId="0"/>
      <p:bldP spid="45" grpId="0"/>
      <p:bldP spid="46" grpId="0"/>
      <p:bldP spid="4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Per approfondire</a:t>
            </a:r>
          </a:p>
        </p:txBody>
      </p:sp>
      <p:sp>
        <p:nvSpPr>
          <p:cNvPr id="3" name="Segnaposto contenuto 2"/>
          <p:cNvSpPr>
            <a:spLocks noGrp="1"/>
          </p:cNvSpPr>
          <p:nvPr>
            <p:ph idx="1"/>
          </p:nvPr>
        </p:nvSpPr>
        <p:spPr/>
        <p:txBody>
          <a:bodyPr/>
          <a:lstStyle/>
          <a:p>
            <a:r>
              <a:rPr lang="it-IT" dirty="0">
                <a:hlinkClick r:id="rId2"/>
              </a:rPr>
              <a:t>https://fpgatutorial.com/</a:t>
            </a:r>
            <a:endParaRPr lang="it-IT" dirty="0"/>
          </a:p>
          <a:p>
            <a:r>
              <a:rPr lang="it-IT" dirty="0">
                <a:hlinkClick r:id="rId3"/>
              </a:rPr>
              <a:t>https://verificationguide.com/</a:t>
            </a:r>
            <a:endParaRPr lang="it-IT" dirty="0"/>
          </a:p>
          <a:p>
            <a:r>
              <a:rPr lang="it-IT" dirty="0">
                <a:hlinkClick r:id="rId4"/>
              </a:rPr>
              <a:t>https://www.doulos.com/knowhow/systemverilog/</a:t>
            </a:r>
            <a:endParaRPr lang="it-IT" dirty="0"/>
          </a:p>
          <a:p>
            <a:r>
              <a:rPr lang="it-IT" dirty="0" err="1">
                <a:hlinkClick r:id="rId5"/>
              </a:rPr>
              <a:t>Xilinx</a:t>
            </a:r>
            <a:r>
              <a:rPr lang="it-IT" dirty="0">
                <a:hlinkClick r:id="rId5"/>
              </a:rPr>
              <a:t> 7 Series FPGA and Zynq-7000 </a:t>
            </a:r>
            <a:r>
              <a:rPr lang="it-IT" dirty="0" err="1">
                <a:hlinkClick r:id="rId5"/>
              </a:rPr>
              <a:t>All</a:t>
            </a:r>
            <a:r>
              <a:rPr lang="it-IT" dirty="0">
                <a:hlinkClick r:id="rId5"/>
              </a:rPr>
              <a:t> </a:t>
            </a:r>
            <a:r>
              <a:rPr lang="it-IT" dirty="0" err="1">
                <a:hlinkClick r:id="rId5"/>
              </a:rPr>
              <a:t>Programmable</a:t>
            </a:r>
            <a:r>
              <a:rPr lang="it-IT" dirty="0">
                <a:hlinkClick r:id="rId5"/>
              </a:rPr>
              <a:t> </a:t>
            </a:r>
            <a:r>
              <a:rPr lang="it-IT" dirty="0" err="1">
                <a:hlinkClick r:id="rId5"/>
              </a:rPr>
              <a:t>SoC</a:t>
            </a:r>
            <a:r>
              <a:rPr lang="it-IT" dirty="0">
                <a:hlinkClick r:id="rId5"/>
              </a:rPr>
              <a:t> Libraries Guide for HDL Designs (UG768)</a:t>
            </a:r>
            <a:endParaRPr lang="it-IT" dirty="0"/>
          </a:p>
          <a:p>
            <a:endParaRPr lang="it-IT" dirty="0"/>
          </a:p>
          <a:p>
            <a:endParaRPr lang="it-IT" dirty="0"/>
          </a:p>
        </p:txBody>
      </p:sp>
    </p:spTree>
    <p:extLst>
      <p:ext uri="{BB962C8B-B14F-4D97-AF65-F5344CB8AC3E}">
        <p14:creationId xmlns:p14="http://schemas.microsoft.com/office/powerpoint/2010/main" val="45332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A4A48A2-096C-41FC-81F8-87DA882BB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545" y="1791591"/>
            <a:ext cx="7000775" cy="4375484"/>
          </a:xfrm>
          <a:prstGeom prst="rect">
            <a:avLst/>
          </a:prstGeom>
        </p:spPr>
      </p:pic>
      <p:sp>
        <p:nvSpPr>
          <p:cNvPr id="4" name="Segnaposto contenuto 2">
            <a:extLst>
              <a:ext uri="{FF2B5EF4-FFF2-40B4-BE49-F238E27FC236}">
                <a16:creationId xmlns:a16="http://schemas.microsoft.com/office/drawing/2014/main" id="{94D8969C-5302-4395-9BB2-F722C83BFBD5}"/>
              </a:ext>
            </a:extLst>
          </p:cNvPr>
          <p:cNvSpPr txBox="1">
            <a:spLocks/>
          </p:cNvSpPr>
          <p:nvPr/>
        </p:nvSpPr>
        <p:spPr>
          <a:xfrm>
            <a:off x="373452" y="450811"/>
            <a:ext cx="11465621" cy="7904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3200" b="1" cap="small" dirty="0"/>
              <a:t>RTL design…con il </a:t>
            </a:r>
            <a:r>
              <a:rPr lang="it-IT" altLang="it-IT" sz="3200" b="1" cap="small" dirty="0" err="1"/>
              <a:t>Verilog</a:t>
            </a:r>
            <a:r>
              <a:rPr lang="it-IT" altLang="it-IT" sz="3200" b="1" cap="small" dirty="0"/>
              <a:t>:  </a:t>
            </a:r>
            <a:r>
              <a:rPr lang="it-IT" altLang="it-IT" sz="2400" b="1" cap="small" dirty="0">
                <a:solidFill>
                  <a:srgbClr val="FF0000"/>
                </a:solidFill>
              </a:rPr>
              <a:t>Esempio 3 </a:t>
            </a:r>
            <a:br>
              <a:rPr lang="it-IT" altLang="it-IT" sz="2400" b="1" cap="small" dirty="0">
                <a:solidFill>
                  <a:srgbClr val="FF0000"/>
                </a:solidFill>
              </a:rPr>
            </a:br>
            <a:br>
              <a:rPr lang="it-IT" altLang="it-IT" sz="2400" b="1" cap="small" dirty="0">
                <a:solidFill>
                  <a:srgbClr val="FF0000"/>
                </a:solidFill>
              </a:rPr>
            </a:br>
            <a:r>
              <a:rPr lang="it-IT" altLang="it-IT" sz="2400" b="1" cap="small" dirty="0">
                <a:solidFill>
                  <a:srgbClr val="FF0000"/>
                </a:solidFill>
              </a:rPr>
              <a:t>project_3_EsempioGerarchico_con Simulazione…</a:t>
            </a:r>
            <a:endParaRPr lang="it-IT" altLang="it-IT" sz="4400" b="1" cap="small" dirty="0">
              <a:solidFill>
                <a:srgbClr val="FF0000"/>
              </a:solidFill>
            </a:endParaRPr>
          </a:p>
        </p:txBody>
      </p:sp>
      <p:sp>
        <p:nvSpPr>
          <p:cNvPr id="5" name="TextBox 4">
            <a:extLst>
              <a:ext uri="{FF2B5EF4-FFF2-40B4-BE49-F238E27FC236}">
                <a16:creationId xmlns:a16="http://schemas.microsoft.com/office/drawing/2014/main" id="{17208D93-0EC3-4F8D-9BF2-F12C972C2CB9}"/>
              </a:ext>
            </a:extLst>
          </p:cNvPr>
          <p:cNvSpPr txBox="1"/>
          <p:nvPr/>
        </p:nvSpPr>
        <p:spPr>
          <a:xfrm>
            <a:off x="7805958" y="1791591"/>
            <a:ext cx="3400635" cy="923330"/>
          </a:xfrm>
          <a:prstGeom prst="rect">
            <a:avLst/>
          </a:prstGeom>
          <a:noFill/>
        </p:spPr>
        <p:txBody>
          <a:bodyPr wrap="square" rtlCol="0">
            <a:spAutoFit/>
          </a:bodyPr>
          <a:lstStyle/>
          <a:p>
            <a:r>
              <a:rPr lang="it-IT" dirty="0"/>
              <a:t>Costruiamo un progetto con una struttura gerarchica e istanziamo più moduli dentro al top.</a:t>
            </a:r>
          </a:p>
        </p:txBody>
      </p:sp>
      <p:pic>
        <p:nvPicPr>
          <p:cNvPr id="6" name="Picture 5">
            <a:extLst>
              <a:ext uri="{FF2B5EF4-FFF2-40B4-BE49-F238E27FC236}">
                <a16:creationId xmlns:a16="http://schemas.microsoft.com/office/drawing/2014/main" id="{9116109B-44DD-4277-8197-A6ABD92849A8}"/>
              </a:ext>
            </a:extLst>
          </p:cNvPr>
          <p:cNvPicPr>
            <a:picLocks noChangeAspect="1"/>
          </p:cNvPicPr>
          <p:nvPr/>
        </p:nvPicPr>
        <p:blipFill>
          <a:blip r:embed="rId3"/>
          <a:stretch>
            <a:fillRect/>
          </a:stretch>
        </p:blipFill>
        <p:spPr>
          <a:xfrm>
            <a:off x="7946571" y="4913076"/>
            <a:ext cx="3969567" cy="1494113"/>
          </a:xfrm>
          <a:prstGeom prst="rect">
            <a:avLst/>
          </a:prstGeom>
        </p:spPr>
      </p:pic>
    </p:spTree>
    <p:extLst>
      <p:ext uri="{BB962C8B-B14F-4D97-AF65-F5344CB8AC3E}">
        <p14:creationId xmlns:p14="http://schemas.microsoft.com/office/powerpoint/2010/main" val="313637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3D7B-D0AA-4285-B77B-1FFB05844C62}"/>
              </a:ext>
            </a:extLst>
          </p:cNvPr>
          <p:cNvSpPr>
            <a:spLocks noGrp="1"/>
          </p:cNvSpPr>
          <p:nvPr>
            <p:ph type="title"/>
          </p:nvPr>
        </p:nvSpPr>
        <p:spPr/>
        <p:txBody>
          <a:bodyPr/>
          <a:lstStyle/>
          <a:p>
            <a:endParaRPr lang="it-IT"/>
          </a:p>
        </p:txBody>
      </p:sp>
      <p:pic>
        <p:nvPicPr>
          <p:cNvPr id="5" name="Content Placeholder 4" descr="A screenshot of a computer&#10;&#10;Description automatically generated">
            <a:extLst>
              <a:ext uri="{FF2B5EF4-FFF2-40B4-BE49-F238E27FC236}">
                <a16:creationId xmlns:a16="http://schemas.microsoft.com/office/drawing/2014/main" id="{5B10D5D3-0359-430F-BA7A-2CA24E0DFE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073" y="160111"/>
            <a:ext cx="6962140" cy="4351338"/>
          </a:xfrm>
        </p:spPr>
      </p:pic>
      <p:sp>
        <p:nvSpPr>
          <p:cNvPr id="8" name="TextBox 7">
            <a:extLst>
              <a:ext uri="{FF2B5EF4-FFF2-40B4-BE49-F238E27FC236}">
                <a16:creationId xmlns:a16="http://schemas.microsoft.com/office/drawing/2014/main" id="{AFBA974E-E9EE-4638-9BD2-9994CB73BA26}"/>
              </a:ext>
            </a:extLst>
          </p:cNvPr>
          <p:cNvSpPr txBox="1"/>
          <p:nvPr/>
        </p:nvSpPr>
        <p:spPr>
          <a:xfrm>
            <a:off x="7759368" y="1748691"/>
            <a:ext cx="3400635" cy="1477328"/>
          </a:xfrm>
          <a:prstGeom prst="rect">
            <a:avLst/>
          </a:prstGeom>
          <a:noFill/>
        </p:spPr>
        <p:txBody>
          <a:bodyPr wrap="square" rtlCol="0">
            <a:spAutoFit/>
          </a:bodyPr>
          <a:lstStyle/>
          <a:p>
            <a:r>
              <a:rPr lang="it-IT" dirty="0"/>
              <a:t>Il progetto assumerà la forma di un </a:t>
            </a:r>
            <a:r>
              <a:rPr lang="it-IT" dirty="0" err="1"/>
              <a:t>top_level</a:t>
            </a:r>
            <a:r>
              <a:rPr lang="it-IT" dirty="0"/>
              <a:t> (</a:t>
            </a:r>
            <a:r>
              <a:rPr lang="it-IT" dirty="0" err="1"/>
              <a:t>top.v</a:t>
            </a:r>
            <a:r>
              <a:rPr lang="it-IT" dirty="0"/>
              <a:t>) con sotto istanziati 4 moduli identici che derivano dal medesimo file </a:t>
            </a:r>
            <a:r>
              <a:rPr lang="it-IT" dirty="0" err="1"/>
              <a:t>Verilog</a:t>
            </a:r>
            <a:r>
              <a:rPr lang="it-IT" dirty="0"/>
              <a:t> (</a:t>
            </a:r>
            <a:r>
              <a:rPr lang="it-IT" dirty="0" err="1"/>
              <a:t>full_add.v</a:t>
            </a:r>
            <a:r>
              <a:rPr lang="it-IT" dirty="0"/>
              <a:t>)</a:t>
            </a:r>
          </a:p>
        </p:txBody>
      </p:sp>
      <p:cxnSp>
        <p:nvCxnSpPr>
          <p:cNvPr id="10" name="Straight Arrow Connector 9">
            <a:extLst>
              <a:ext uri="{FF2B5EF4-FFF2-40B4-BE49-F238E27FC236}">
                <a16:creationId xmlns:a16="http://schemas.microsoft.com/office/drawing/2014/main" id="{18A59D41-E52B-4EF6-8DE6-990E15D21B54}"/>
              </a:ext>
            </a:extLst>
          </p:cNvPr>
          <p:cNvCxnSpPr/>
          <p:nvPr/>
        </p:nvCxnSpPr>
        <p:spPr>
          <a:xfrm flipH="1" flipV="1">
            <a:off x="2732314" y="1600200"/>
            <a:ext cx="4887686" cy="7293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76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91D45-4D7C-42B4-9E18-312990D108BB}"/>
              </a:ext>
            </a:extLst>
          </p:cNvPr>
          <p:cNvSpPr>
            <a:spLocks noGrp="1"/>
          </p:cNvSpPr>
          <p:nvPr>
            <p:ph type="title"/>
          </p:nvPr>
        </p:nvSpPr>
        <p:spPr/>
        <p:txBody>
          <a:bodyPr/>
          <a:lstStyle/>
          <a:p>
            <a:endParaRPr lang="it-IT"/>
          </a:p>
        </p:txBody>
      </p:sp>
      <p:pic>
        <p:nvPicPr>
          <p:cNvPr id="9" name="Content Placeholder 8" descr="Diagram, schematic&#10;&#10;Description automatically generated">
            <a:extLst>
              <a:ext uri="{FF2B5EF4-FFF2-40B4-BE49-F238E27FC236}">
                <a16:creationId xmlns:a16="http://schemas.microsoft.com/office/drawing/2014/main" id="{CB3B5A0C-62FE-48BE-A670-1F39A8A81E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1595136" cy="7246961"/>
          </a:xfrm>
        </p:spPr>
      </p:pic>
      <p:sp>
        <p:nvSpPr>
          <p:cNvPr id="10" name="TextBox 9">
            <a:extLst>
              <a:ext uri="{FF2B5EF4-FFF2-40B4-BE49-F238E27FC236}">
                <a16:creationId xmlns:a16="http://schemas.microsoft.com/office/drawing/2014/main" id="{52685305-9D3B-4A3C-87D9-3DA9DC91AA89}"/>
              </a:ext>
            </a:extLst>
          </p:cNvPr>
          <p:cNvSpPr txBox="1"/>
          <p:nvPr/>
        </p:nvSpPr>
        <p:spPr>
          <a:xfrm>
            <a:off x="7049684" y="578486"/>
            <a:ext cx="3400635" cy="646331"/>
          </a:xfrm>
          <a:prstGeom prst="rect">
            <a:avLst/>
          </a:prstGeom>
          <a:noFill/>
        </p:spPr>
        <p:txBody>
          <a:bodyPr wrap="square" rtlCol="0">
            <a:spAutoFit/>
          </a:bodyPr>
          <a:lstStyle/>
          <a:p>
            <a:r>
              <a:rPr lang="it-IT" dirty="0"/>
              <a:t>Lo schematico RTL generato dopo la prima sintesi</a:t>
            </a:r>
          </a:p>
        </p:txBody>
      </p:sp>
    </p:spTree>
    <p:extLst>
      <p:ext uri="{BB962C8B-B14F-4D97-AF65-F5344CB8AC3E}">
        <p14:creationId xmlns:p14="http://schemas.microsoft.com/office/powerpoint/2010/main" val="370835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9B8B9-1319-4E29-A39B-1DF9582DC65E}"/>
              </a:ext>
            </a:extLst>
          </p:cNvPr>
          <p:cNvSpPr>
            <a:spLocks noGrp="1"/>
          </p:cNvSpPr>
          <p:nvPr>
            <p:ph type="title"/>
          </p:nvPr>
        </p:nvSpPr>
        <p:spPr/>
        <p:txBody>
          <a:bodyPr/>
          <a:lstStyle/>
          <a:p>
            <a:endParaRPr lang="it-IT"/>
          </a:p>
        </p:txBody>
      </p:sp>
      <p:pic>
        <p:nvPicPr>
          <p:cNvPr id="5" name="Content Placeholder 4" descr="Graphical user interface, application&#10;&#10;Description automatically generated">
            <a:extLst>
              <a:ext uri="{FF2B5EF4-FFF2-40B4-BE49-F238E27FC236}">
                <a16:creationId xmlns:a16="http://schemas.microsoft.com/office/drawing/2014/main" id="{6B818FC0-4C16-4336-845E-67BC76CD0B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389" y="30706"/>
            <a:ext cx="11436823" cy="7148015"/>
          </a:xfrm>
        </p:spPr>
      </p:pic>
      <p:sp>
        <p:nvSpPr>
          <p:cNvPr id="6" name="TextBox 5">
            <a:extLst>
              <a:ext uri="{FF2B5EF4-FFF2-40B4-BE49-F238E27FC236}">
                <a16:creationId xmlns:a16="http://schemas.microsoft.com/office/drawing/2014/main" id="{B75254EA-D227-4B2C-9707-4C8D8DA0B54A}"/>
              </a:ext>
            </a:extLst>
          </p:cNvPr>
          <p:cNvSpPr txBox="1"/>
          <p:nvPr/>
        </p:nvSpPr>
        <p:spPr>
          <a:xfrm>
            <a:off x="5643964" y="0"/>
            <a:ext cx="6297826" cy="584775"/>
          </a:xfrm>
          <a:prstGeom prst="rect">
            <a:avLst/>
          </a:prstGeom>
          <a:noFill/>
        </p:spPr>
        <p:txBody>
          <a:bodyPr wrap="square" rtlCol="0">
            <a:spAutoFit/>
          </a:bodyPr>
          <a:lstStyle/>
          <a:p>
            <a:r>
              <a:rPr lang="it-IT" sz="3200" b="1" dirty="0">
                <a:solidFill>
                  <a:srgbClr val="FF0000"/>
                </a:solidFill>
              </a:rPr>
              <a:t>Simulazione </a:t>
            </a:r>
            <a:r>
              <a:rPr lang="it-IT" sz="3200" b="1" dirty="0" err="1">
                <a:solidFill>
                  <a:srgbClr val="FF0000"/>
                </a:solidFill>
              </a:rPr>
              <a:t>Behavioral</a:t>
            </a:r>
            <a:endParaRPr lang="it-IT" sz="3200" b="1" dirty="0">
              <a:solidFill>
                <a:srgbClr val="FF0000"/>
              </a:solidFill>
            </a:endParaRPr>
          </a:p>
        </p:txBody>
      </p:sp>
    </p:spTree>
    <p:extLst>
      <p:ext uri="{BB962C8B-B14F-4D97-AF65-F5344CB8AC3E}">
        <p14:creationId xmlns:p14="http://schemas.microsoft.com/office/powerpoint/2010/main" val="73577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TotalTime>
  <Words>3112</Words>
  <Application>Microsoft Office PowerPoint</Application>
  <PresentationFormat>Widescreen</PresentationFormat>
  <Paragraphs>343</Paragraphs>
  <Slides>53</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Arial Black</vt:lpstr>
      <vt:lpstr>Calibri</vt:lpstr>
      <vt:lpstr>Calibri Light</vt:lpstr>
      <vt:lpstr>Comic Sans MS</vt:lpstr>
      <vt:lpstr>Office Theme</vt:lpstr>
      <vt:lpstr>(System) Verilog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Vivado!</vt:lpstr>
      <vt:lpstr>PowerPoint Presentation</vt:lpstr>
      <vt:lpstr>ChipScope</vt:lpstr>
      <vt:lpstr>PowerPoint Presentation</vt:lpstr>
      <vt:lpstr>Internal Logic Analyzer ILA</vt:lpstr>
      <vt:lpstr>Internal Logic Analyzer ILA</vt:lpstr>
      <vt:lpstr>PowerPoint Presentation</vt:lpstr>
      <vt:lpstr>PowerPoint Presentation</vt:lpstr>
      <vt:lpstr>Open Vivado!</vt:lpstr>
      <vt:lpstr>Open Vivado!</vt:lpstr>
      <vt:lpstr>PowerPoint Presentation</vt:lpstr>
      <vt:lpstr>PowerPoint Presentation</vt:lpstr>
      <vt:lpstr>PowerPoint Presentation</vt:lpstr>
      <vt:lpstr>PowerPoint Presentation</vt:lpstr>
      <vt:lpstr>PowerPoint Presentation</vt:lpstr>
      <vt:lpstr>Open Vivado!</vt:lpstr>
      <vt:lpstr>PowerPoint Presentation</vt:lpstr>
      <vt:lpstr>PowerPoint Presentation</vt:lpstr>
      <vt:lpstr>PowerPoint Presentation</vt:lpstr>
      <vt:lpstr>PowerPoint Presentation</vt:lpstr>
      <vt:lpstr>Finite State Machine  (FSM)</vt:lpstr>
      <vt:lpstr>Finite State Machine </vt:lpstr>
      <vt:lpstr>Finite State Machine  (FSM)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 approfondire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Verilog</dc:title>
  <dc:creator>Gabriele Balbi</dc:creator>
  <cp:lastModifiedBy>Gabriele Balbi</cp:lastModifiedBy>
  <cp:revision>13</cp:revision>
  <dcterms:created xsi:type="dcterms:W3CDTF">2023-04-30T08:42:41Z</dcterms:created>
  <dcterms:modified xsi:type="dcterms:W3CDTF">2023-05-02T22:38:27Z</dcterms:modified>
</cp:coreProperties>
</file>